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4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notesSlides/notesSlide69.xml" ContentType="application/vnd.openxmlformats-officedocument.presentationml.notesSlide+xml"/>
  <Override PartName="/ppt/diagrams/colors1.xml" ContentType="application/vnd.openxmlformats-officedocument.drawingml.diagramColors+xml"/>
  <Override PartName="/ppt/notesSlides/notesSlide87.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notesSlides/notesSlide55.xml" ContentType="application/vnd.openxmlformats-officedocument.presentationml.notesSlide+xml"/>
  <Default Extension="jpeg" ContentType="image/jpeg"/>
  <Override PartName="/ppt/diagrams/quickStyle1.xml" ContentType="application/vnd.openxmlformats-officedocument.drawingml.diagramStyl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diagrams/data1.xml" ContentType="application/vnd.openxmlformats-officedocument.drawingml.diagramData+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0"/>
  </p:notesMasterIdLst>
  <p:sldIdLst>
    <p:sldId id="256" r:id="rId2"/>
    <p:sldId id="265" r:id="rId3"/>
    <p:sldId id="271" r:id="rId4"/>
    <p:sldId id="1248" r:id="rId5"/>
    <p:sldId id="1033" r:id="rId6"/>
    <p:sldId id="1244" r:id="rId7"/>
    <p:sldId id="272" r:id="rId8"/>
    <p:sldId id="1034" r:id="rId9"/>
    <p:sldId id="1245" r:id="rId10"/>
    <p:sldId id="1246" r:id="rId11"/>
    <p:sldId id="1247" r:id="rId12"/>
    <p:sldId id="269" r:id="rId13"/>
    <p:sldId id="1250" r:id="rId14"/>
    <p:sldId id="1251" r:id="rId15"/>
    <p:sldId id="1252" r:id="rId16"/>
    <p:sldId id="1253" r:id="rId17"/>
    <p:sldId id="1254" r:id="rId18"/>
    <p:sldId id="1255" r:id="rId19"/>
    <p:sldId id="1256" r:id="rId20"/>
    <p:sldId id="1257" r:id="rId21"/>
    <p:sldId id="1258" r:id="rId22"/>
    <p:sldId id="1259" r:id="rId23"/>
    <p:sldId id="1260" r:id="rId24"/>
    <p:sldId id="1262" r:id="rId25"/>
    <p:sldId id="1261" r:id="rId26"/>
    <p:sldId id="1263" r:id="rId27"/>
    <p:sldId id="1265" r:id="rId28"/>
    <p:sldId id="1266" r:id="rId29"/>
    <p:sldId id="1267" r:id="rId30"/>
    <p:sldId id="1269" r:id="rId31"/>
    <p:sldId id="1270" r:id="rId32"/>
    <p:sldId id="1273" r:id="rId33"/>
    <p:sldId id="1249" r:id="rId34"/>
    <p:sldId id="1271" r:id="rId35"/>
    <p:sldId id="1276" r:id="rId36"/>
    <p:sldId id="1272" r:id="rId37"/>
    <p:sldId id="1278" r:id="rId38"/>
    <p:sldId id="1277" r:id="rId39"/>
    <p:sldId id="1318" r:id="rId40"/>
    <p:sldId id="1319" r:id="rId41"/>
    <p:sldId id="1320" r:id="rId42"/>
    <p:sldId id="1321" r:id="rId43"/>
    <p:sldId id="1279" r:id="rId44"/>
    <p:sldId id="1280" r:id="rId45"/>
    <p:sldId id="1281" r:id="rId46"/>
    <p:sldId id="1275" r:id="rId47"/>
    <p:sldId id="1282" r:id="rId48"/>
    <p:sldId id="1301" r:id="rId49"/>
    <p:sldId id="1283" r:id="rId50"/>
    <p:sldId id="1286" r:id="rId51"/>
    <p:sldId id="1287" r:id="rId52"/>
    <p:sldId id="1288" r:id="rId53"/>
    <p:sldId id="1289" r:id="rId54"/>
    <p:sldId id="1292" r:id="rId55"/>
    <p:sldId id="1323" r:id="rId56"/>
    <p:sldId id="1324" r:id="rId57"/>
    <p:sldId id="1325" r:id="rId58"/>
    <p:sldId id="1327" r:id="rId59"/>
    <p:sldId id="1326" r:id="rId60"/>
    <p:sldId id="567" r:id="rId61"/>
    <p:sldId id="1294" r:id="rId62"/>
    <p:sldId id="1295" r:id="rId63"/>
    <p:sldId id="1296" r:id="rId64"/>
    <p:sldId id="1297" r:id="rId65"/>
    <p:sldId id="1298" r:id="rId66"/>
    <p:sldId id="568" r:id="rId67"/>
    <p:sldId id="1300" r:id="rId68"/>
    <p:sldId id="1299" r:id="rId69"/>
    <p:sldId id="1302" r:id="rId70"/>
    <p:sldId id="1284" r:id="rId71"/>
    <p:sldId id="1303" r:id="rId72"/>
    <p:sldId id="1304" r:id="rId73"/>
    <p:sldId id="1305" r:id="rId74"/>
    <p:sldId id="1306" r:id="rId75"/>
    <p:sldId id="1307" r:id="rId76"/>
    <p:sldId id="1308" r:id="rId77"/>
    <p:sldId id="1285" r:id="rId78"/>
    <p:sldId id="1035" r:id="rId79"/>
    <p:sldId id="1309" r:id="rId80"/>
    <p:sldId id="1310" r:id="rId81"/>
    <p:sldId id="1311" r:id="rId82"/>
    <p:sldId id="1312" r:id="rId83"/>
    <p:sldId id="1313" r:id="rId84"/>
    <p:sldId id="1314" r:id="rId85"/>
    <p:sldId id="1315" r:id="rId86"/>
    <p:sldId id="1316" r:id="rId87"/>
    <p:sldId id="1317" r:id="rId88"/>
    <p:sldId id="270" r:id="rId89"/>
  </p:sldIdLst>
  <p:sldSz cx="9144000" cy="5143500" type="screen16x9"/>
  <p:notesSz cx="6858000" cy="9144000"/>
  <p:embeddedFontLst>
    <p:embeddedFont>
      <p:font typeface="Proxima Nova" charset="0"/>
      <p:regular r:id="rId91"/>
      <p:bold r:id="rId92"/>
      <p:italic r:id="rId93"/>
      <p:boldItalic r:id="rId94"/>
    </p:embeddedFont>
    <p:embeddedFont>
      <p:font typeface="Cambria" pitchFamily="18" charset="0"/>
      <p:regular r:id="rId95"/>
      <p:bold r:id="rId96"/>
      <p:italic r:id="rId97"/>
      <p:boldItalic r:id="rId98"/>
    </p:embeddedFont>
    <p:embeddedFont>
      <p:font typeface="Calibri" pitchFamily="34" charset="0"/>
      <p:regular r:id="rId99"/>
      <p:bold r:id="rId100"/>
      <p:italic r:id="rId101"/>
      <p:boldItalic r:id="rId102"/>
    </p:embeddedFont>
    <p:embeddedFont>
      <p:font typeface="Roboto Condensed" charset="0"/>
      <p:regular r:id="rId103"/>
      <p:bold r:id="rId104"/>
      <p:italic r:id="rId105"/>
      <p:boldItalic r:id="rId106"/>
    </p:embeddedFont>
    <p:embeddedFont>
      <p:font typeface="Wingdings 3" pitchFamily="18" charset="2"/>
      <p:regular r:id="rId107"/>
    </p:embeddedFont>
    <p:embeddedFont>
      <p:font typeface="Comic Sans MS" pitchFamily="66" charset="0"/>
      <p:regular r:id="rId108"/>
      <p:bold r:id="rId109"/>
      <p:italic r:id="rId110"/>
      <p:boldItalic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D17B6D"/>
    <a:srgbClr val="EB2546"/>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294" autoAdjust="0"/>
    <p:restoredTop sz="93190" autoAdjust="0"/>
  </p:normalViewPr>
  <p:slideViewPr>
    <p:cSldViewPr snapToGrid="0">
      <p:cViewPr varScale="1">
        <p:scale>
          <a:sx n="91" d="100"/>
          <a:sy n="91" d="100"/>
        </p:scale>
        <p:origin x="-798" y="-9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font" Target="fonts/font17.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12.fntdata"/><Relationship Id="rId110" Type="http://schemas.openxmlformats.org/officeDocument/2006/relationships/font" Target="fonts/font20.fntdata"/><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0.fntdata"/><Relationship Id="rId105" Type="http://schemas.openxmlformats.org/officeDocument/2006/relationships/font" Target="fonts/font15.fntdata"/><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3.fntdata"/><Relationship Id="rId108"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1.fntdata"/><Relationship Id="rId96" Type="http://schemas.openxmlformats.org/officeDocument/2006/relationships/font" Target="fonts/font6.fntdata"/><Relationship Id="rId111"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6.fntdata"/><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9.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7.fntdata"/><Relationship Id="rId104"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CE343A-4892-4F30-8AE3-C26078C434CE}" type="doc">
      <dgm:prSet loTypeId="urn:microsoft.com/office/officeart/2005/8/layout/orgChart1" loCatId="hierarchy" qsTypeId="urn:microsoft.com/office/officeart/2005/8/quickstyle/simple1" qsCatId="simple" csTypeId="urn:microsoft.com/office/officeart/2005/8/colors/colorful3" csCatId="colorful" phldr="1"/>
      <dgm:spPr/>
      <dgm:t>
        <a:bodyPr/>
        <a:lstStyle/>
        <a:p>
          <a:endParaRPr lang="en-IN"/>
        </a:p>
      </dgm:t>
    </dgm:pt>
    <dgm:pt modelId="{A4569BC0-981F-434C-BA69-26386506A44A}">
      <dgm:prSet phldrT="[Text]" custT="1"/>
      <dgm:spPr/>
      <dgm:t>
        <a:bodyPr/>
        <a:lstStyle/>
        <a:p>
          <a:pPr>
            <a:buFont typeface="Arial" panose="020B0604020202020204" pitchFamily="34" charset="0"/>
            <a:buChar char="•"/>
          </a:pPr>
          <a:r>
            <a:rPr lang="en-US" sz="1800" dirty="0">
              <a:latin typeface="Cambria" panose="02040503050406030204" pitchFamily="18" charset="0"/>
              <a:ea typeface="Cambria" panose="02040503050406030204" pitchFamily="18" charset="0"/>
            </a:rPr>
            <a:t>Flow Control Techniques</a:t>
          </a:r>
          <a:endParaRPr lang="en-IN" sz="1800" dirty="0"/>
        </a:p>
      </dgm:t>
    </dgm:pt>
    <dgm:pt modelId="{A758ECF8-D41B-4142-A656-27984917CEB7}" type="parTrans" cxnId="{EEEA0F44-8665-4167-B6F8-F78A75A49B82}">
      <dgm:prSet/>
      <dgm:spPr/>
      <dgm:t>
        <a:bodyPr/>
        <a:lstStyle/>
        <a:p>
          <a:endParaRPr lang="en-IN" sz="1800"/>
        </a:p>
      </dgm:t>
    </dgm:pt>
    <dgm:pt modelId="{B1982E0B-DA84-4658-905B-719787CE650D}" type="sibTrans" cxnId="{EEEA0F44-8665-4167-B6F8-F78A75A49B82}">
      <dgm:prSet/>
      <dgm:spPr/>
      <dgm:t>
        <a:bodyPr/>
        <a:lstStyle/>
        <a:p>
          <a:endParaRPr lang="en-IN" sz="1800"/>
        </a:p>
      </dgm:t>
    </dgm:pt>
    <dgm:pt modelId="{EB2684C0-E323-41C2-81BF-EBB636D9D4CD}">
      <dgm:prSet custT="1"/>
      <dgm:spPr/>
      <dgm:t>
        <a:bodyPr/>
        <a:lstStyle/>
        <a:p>
          <a:r>
            <a:rPr lang="en-US" sz="1800" dirty="0">
              <a:latin typeface="Cambria" panose="02040503050406030204" pitchFamily="18" charset="0"/>
              <a:ea typeface="Cambria" panose="02040503050406030204" pitchFamily="18" charset="0"/>
            </a:rPr>
            <a:t>Feedback-based Flow Control</a:t>
          </a:r>
        </a:p>
      </dgm:t>
    </dgm:pt>
    <dgm:pt modelId="{8D46889D-FDB4-495B-9213-267EF8B94CFE}" type="parTrans" cxnId="{7D6E51A3-D11B-4CC4-A81E-ECE88E5137D2}">
      <dgm:prSet/>
      <dgm:spPr/>
      <dgm:t>
        <a:bodyPr/>
        <a:lstStyle/>
        <a:p>
          <a:endParaRPr lang="en-IN" sz="1800"/>
        </a:p>
      </dgm:t>
    </dgm:pt>
    <dgm:pt modelId="{AD53138D-43B7-4952-9E6D-6C4AB2AD2F11}" type="sibTrans" cxnId="{7D6E51A3-D11B-4CC4-A81E-ECE88E5137D2}">
      <dgm:prSet/>
      <dgm:spPr/>
      <dgm:t>
        <a:bodyPr/>
        <a:lstStyle/>
        <a:p>
          <a:endParaRPr lang="en-IN" sz="1800"/>
        </a:p>
      </dgm:t>
    </dgm:pt>
    <dgm:pt modelId="{15E1BF4F-05B0-4D32-BAC8-D5D3CAFC711D}">
      <dgm:prSet custT="1"/>
      <dgm:spPr/>
      <dgm:t>
        <a:bodyPr/>
        <a:lstStyle/>
        <a:p>
          <a:r>
            <a:rPr lang="en-US" sz="1800" dirty="0">
              <a:latin typeface="Cambria" panose="02040503050406030204" pitchFamily="18" charset="0"/>
              <a:ea typeface="Cambria" panose="02040503050406030204" pitchFamily="18" charset="0"/>
            </a:rPr>
            <a:t>Rate-based Flow Control</a:t>
          </a:r>
        </a:p>
      </dgm:t>
    </dgm:pt>
    <dgm:pt modelId="{87E34798-08A6-46FA-9370-6AD328CFD157}" type="parTrans" cxnId="{CEEFBE5F-C7F6-4CDA-B0B8-0F0599755EEF}">
      <dgm:prSet/>
      <dgm:spPr/>
      <dgm:t>
        <a:bodyPr/>
        <a:lstStyle/>
        <a:p>
          <a:endParaRPr lang="en-IN" sz="1800"/>
        </a:p>
      </dgm:t>
    </dgm:pt>
    <dgm:pt modelId="{EF339B4F-B4D2-43FC-9169-E1632C4576CC}" type="sibTrans" cxnId="{CEEFBE5F-C7F6-4CDA-B0B8-0F0599755EEF}">
      <dgm:prSet/>
      <dgm:spPr/>
      <dgm:t>
        <a:bodyPr/>
        <a:lstStyle/>
        <a:p>
          <a:endParaRPr lang="en-IN" sz="1800"/>
        </a:p>
      </dgm:t>
    </dgm:pt>
    <dgm:pt modelId="{9EB4E0B6-4951-4170-BF0E-6ADE00C8BA38}" type="pres">
      <dgm:prSet presAssocID="{3BCE343A-4892-4F30-8AE3-C26078C434CE}" presName="hierChild1" presStyleCnt="0">
        <dgm:presLayoutVars>
          <dgm:orgChart val="1"/>
          <dgm:chPref val="1"/>
          <dgm:dir/>
          <dgm:animOne val="branch"/>
          <dgm:animLvl val="lvl"/>
          <dgm:resizeHandles/>
        </dgm:presLayoutVars>
      </dgm:prSet>
      <dgm:spPr/>
      <dgm:t>
        <a:bodyPr/>
        <a:lstStyle/>
        <a:p>
          <a:endParaRPr lang="en-US"/>
        </a:p>
      </dgm:t>
    </dgm:pt>
    <dgm:pt modelId="{80AF3EEC-FE97-4CCB-A323-E7708E89E372}" type="pres">
      <dgm:prSet presAssocID="{A4569BC0-981F-434C-BA69-26386506A44A}" presName="hierRoot1" presStyleCnt="0">
        <dgm:presLayoutVars>
          <dgm:hierBranch val="init"/>
        </dgm:presLayoutVars>
      </dgm:prSet>
      <dgm:spPr/>
    </dgm:pt>
    <dgm:pt modelId="{F782F3B7-868C-430C-A4EA-5DD069F3F907}" type="pres">
      <dgm:prSet presAssocID="{A4569BC0-981F-434C-BA69-26386506A44A}" presName="rootComposite1" presStyleCnt="0"/>
      <dgm:spPr/>
    </dgm:pt>
    <dgm:pt modelId="{7A310C15-9368-44E0-BD30-46ACA3293995}" type="pres">
      <dgm:prSet presAssocID="{A4569BC0-981F-434C-BA69-26386506A44A}" presName="rootText1" presStyleLbl="node0" presStyleIdx="0" presStyleCnt="1">
        <dgm:presLayoutVars>
          <dgm:chPref val="3"/>
        </dgm:presLayoutVars>
      </dgm:prSet>
      <dgm:spPr/>
      <dgm:t>
        <a:bodyPr/>
        <a:lstStyle/>
        <a:p>
          <a:endParaRPr lang="en-US"/>
        </a:p>
      </dgm:t>
    </dgm:pt>
    <dgm:pt modelId="{CB4A5FC5-B7DA-4107-BD79-099BDB1420E3}" type="pres">
      <dgm:prSet presAssocID="{A4569BC0-981F-434C-BA69-26386506A44A}" presName="rootConnector1" presStyleLbl="node1" presStyleIdx="0" presStyleCnt="0"/>
      <dgm:spPr/>
      <dgm:t>
        <a:bodyPr/>
        <a:lstStyle/>
        <a:p>
          <a:endParaRPr lang="en-US"/>
        </a:p>
      </dgm:t>
    </dgm:pt>
    <dgm:pt modelId="{7EF2681E-D311-4DC0-87CF-F5DBC272AB22}" type="pres">
      <dgm:prSet presAssocID="{A4569BC0-981F-434C-BA69-26386506A44A}" presName="hierChild2" presStyleCnt="0"/>
      <dgm:spPr/>
    </dgm:pt>
    <dgm:pt modelId="{2BB6F2C1-BFD8-4D48-9A2F-8CB6C43D4AEB}" type="pres">
      <dgm:prSet presAssocID="{8D46889D-FDB4-495B-9213-267EF8B94CFE}" presName="Name37" presStyleLbl="parChTrans1D2" presStyleIdx="0" presStyleCnt="2"/>
      <dgm:spPr/>
      <dgm:t>
        <a:bodyPr/>
        <a:lstStyle/>
        <a:p>
          <a:endParaRPr lang="en-US"/>
        </a:p>
      </dgm:t>
    </dgm:pt>
    <dgm:pt modelId="{3692FB7F-75CF-425C-8C90-7C213BF50548}" type="pres">
      <dgm:prSet presAssocID="{EB2684C0-E323-41C2-81BF-EBB636D9D4CD}" presName="hierRoot2" presStyleCnt="0">
        <dgm:presLayoutVars>
          <dgm:hierBranch val="init"/>
        </dgm:presLayoutVars>
      </dgm:prSet>
      <dgm:spPr/>
    </dgm:pt>
    <dgm:pt modelId="{78206DBF-C6EC-47F5-977A-7EBEE40040A0}" type="pres">
      <dgm:prSet presAssocID="{EB2684C0-E323-41C2-81BF-EBB636D9D4CD}" presName="rootComposite" presStyleCnt="0"/>
      <dgm:spPr/>
    </dgm:pt>
    <dgm:pt modelId="{F26D7C41-2C57-44A9-9879-42AD3F2C2C4C}" type="pres">
      <dgm:prSet presAssocID="{EB2684C0-E323-41C2-81BF-EBB636D9D4CD}" presName="rootText" presStyleLbl="node2" presStyleIdx="0" presStyleCnt="2">
        <dgm:presLayoutVars>
          <dgm:chPref val="3"/>
        </dgm:presLayoutVars>
      </dgm:prSet>
      <dgm:spPr/>
      <dgm:t>
        <a:bodyPr/>
        <a:lstStyle/>
        <a:p>
          <a:endParaRPr lang="en-US"/>
        </a:p>
      </dgm:t>
    </dgm:pt>
    <dgm:pt modelId="{AF9380FB-0F3D-4022-996D-F34759E6A0B9}" type="pres">
      <dgm:prSet presAssocID="{EB2684C0-E323-41C2-81BF-EBB636D9D4CD}" presName="rootConnector" presStyleLbl="node2" presStyleIdx="0" presStyleCnt="2"/>
      <dgm:spPr/>
      <dgm:t>
        <a:bodyPr/>
        <a:lstStyle/>
        <a:p>
          <a:endParaRPr lang="en-US"/>
        </a:p>
      </dgm:t>
    </dgm:pt>
    <dgm:pt modelId="{73FE6C5D-E423-4E47-A2C2-D616DE5E337B}" type="pres">
      <dgm:prSet presAssocID="{EB2684C0-E323-41C2-81BF-EBB636D9D4CD}" presName="hierChild4" presStyleCnt="0"/>
      <dgm:spPr/>
    </dgm:pt>
    <dgm:pt modelId="{3D3F0388-EBEE-444C-8F91-2A18C105C857}" type="pres">
      <dgm:prSet presAssocID="{EB2684C0-E323-41C2-81BF-EBB636D9D4CD}" presName="hierChild5" presStyleCnt="0"/>
      <dgm:spPr/>
    </dgm:pt>
    <dgm:pt modelId="{1E5A4114-B1BC-4EF1-AF10-EF28A27C351A}" type="pres">
      <dgm:prSet presAssocID="{87E34798-08A6-46FA-9370-6AD328CFD157}" presName="Name37" presStyleLbl="parChTrans1D2" presStyleIdx="1" presStyleCnt="2"/>
      <dgm:spPr/>
      <dgm:t>
        <a:bodyPr/>
        <a:lstStyle/>
        <a:p>
          <a:endParaRPr lang="en-US"/>
        </a:p>
      </dgm:t>
    </dgm:pt>
    <dgm:pt modelId="{882C7FE8-C7BE-4833-B4BD-EC7853FCB1A6}" type="pres">
      <dgm:prSet presAssocID="{15E1BF4F-05B0-4D32-BAC8-D5D3CAFC711D}" presName="hierRoot2" presStyleCnt="0">
        <dgm:presLayoutVars>
          <dgm:hierBranch val="init"/>
        </dgm:presLayoutVars>
      </dgm:prSet>
      <dgm:spPr/>
    </dgm:pt>
    <dgm:pt modelId="{542606D9-8480-44AB-B9A0-3925EC909984}" type="pres">
      <dgm:prSet presAssocID="{15E1BF4F-05B0-4D32-BAC8-D5D3CAFC711D}" presName="rootComposite" presStyleCnt="0"/>
      <dgm:spPr/>
    </dgm:pt>
    <dgm:pt modelId="{352797FB-596C-45B9-BFBB-F15C593060AA}" type="pres">
      <dgm:prSet presAssocID="{15E1BF4F-05B0-4D32-BAC8-D5D3CAFC711D}" presName="rootText" presStyleLbl="node2" presStyleIdx="1" presStyleCnt="2">
        <dgm:presLayoutVars>
          <dgm:chPref val="3"/>
        </dgm:presLayoutVars>
      </dgm:prSet>
      <dgm:spPr/>
      <dgm:t>
        <a:bodyPr/>
        <a:lstStyle/>
        <a:p>
          <a:endParaRPr lang="en-US"/>
        </a:p>
      </dgm:t>
    </dgm:pt>
    <dgm:pt modelId="{0D85A19B-6096-46F6-B680-94C90C621F5D}" type="pres">
      <dgm:prSet presAssocID="{15E1BF4F-05B0-4D32-BAC8-D5D3CAFC711D}" presName="rootConnector" presStyleLbl="node2" presStyleIdx="1" presStyleCnt="2"/>
      <dgm:spPr/>
      <dgm:t>
        <a:bodyPr/>
        <a:lstStyle/>
        <a:p>
          <a:endParaRPr lang="en-US"/>
        </a:p>
      </dgm:t>
    </dgm:pt>
    <dgm:pt modelId="{C9785D54-0857-4646-BAE0-F84447AA76A9}" type="pres">
      <dgm:prSet presAssocID="{15E1BF4F-05B0-4D32-BAC8-D5D3CAFC711D}" presName="hierChild4" presStyleCnt="0"/>
      <dgm:spPr/>
    </dgm:pt>
    <dgm:pt modelId="{C3CEBF17-E6F2-4EDE-98DD-6286D891C650}" type="pres">
      <dgm:prSet presAssocID="{15E1BF4F-05B0-4D32-BAC8-D5D3CAFC711D}" presName="hierChild5" presStyleCnt="0"/>
      <dgm:spPr/>
    </dgm:pt>
    <dgm:pt modelId="{B29D107B-81C9-4CBE-BCE8-EEFFBE492928}" type="pres">
      <dgm:prSet presAssocID="{A4569BC0-981F-434C-BA69-26386506A44A}" presName="hierChild3" presStyleCnt="0"/>
      <dgm:spPr/>
    </dgm:pt>
  </dgm:ptLst>
  <dgm:cxnLst>
    <dgm:cxn modelId="{36EF57D5-0BFF-4FC8-9E5C-B84B65D9D7B7}" type="presOf" srcId="{3BCE343A-4892-4F30-8AE3-C26078C434CE}" destId="{9EB4E0B6-4951-4170-BF0E-6ADE00C8BA38}" srcOrd="0" destOrd="0" presId="urn:microsoft.com/office/officeart/2005/8/layout/orgChart1"/>
    <dgm:cxn modelId="{A08E92A6-60A6-442C-B79A-ED0382DA7BEC}" type="presOf" srcId="{A4569BC0-981F-434C-BA69-26386506A44A}" destId="{CB4A5FC5-B7DA-4107-BD79-099BDB1420E3}" srcOrd="1" destOrd="0" presId="urn:microsoft.com/office/officeart/2005/8/layout/orgChart1"/>
    <dgm:cxn modelId="{9236FE26-C39A-4FBC-B141-7921B96F854B}" type="presOf" srcId="{87E34798-08A6-46FA-9370-6AD328CFD157}" destId="{1E5A4114-B1BC-4EF1-AF10-EF28A27C351A}" srcOrd="0" destOrd="0" presId="urn:microsoft.com/office/officeart/2005/8/layout/orgChart1"/>
    <dgm:cxn modelId="{B908650E-AAEE-475F-A5FC-AC388D6F736F}" type="presOf" srcId="{EB2684C0-E323-41C2-81BF-EBB636D9D4CD}" destId="{F26D7C41-2C57-44A9-9879-42AD3F2C2C4C}" srcOrd="0" destOrd="0" presId="urn:microsoft.com/office/officeart/2005/8/layout/orgChart1"/>
    <dgm:cxn modelId="{EB8CEE67-B8E7-4A09-B31B-A4BBE5110B7D}" type="presOf" srcId="{8D46889D-FDB4-495B-9213-267EF8B94CFE}" destId="{2BB6F2C1-BFD8-4D48-9A2F-8CB6C43D4AEB}" srcOrd="0" destOrd="0" presId="urn:microsoft.com/office/officeart/2005/8/layout/orgChart1"/>
    <dgm:cxn modelId="{DD0AE771-6202-485C-8BD2-393048072D0B}" type="presOf" srcId="{15E1BF4F-05B0-4D32-BAC8-D5D3CAFC711D}" destId="{352797FB-596C-45B9-BFBB-F15C593060AA}" srcOrd="0" destOrd="0" presId="urn:microsoft.com/office/officeart/2005/8/layout/orgChart1"/>
    <dgm:cxn modelId="{7D6E51A3-D11B-4CC4-A81E-ECE88E5137D2}" srcId="{A4569BC0-981F-434C-BA69-26386506A44A}" destId="{EB2684C0-E323-41C2-81BF-EBB636D9D4CD}" srcOrd="0" destOrd="0" parTransId="{8D46889D-FDB4-495B-9213-267EF8B94CFE}" sibTransId="{AD53138D-43B7-4952-9E6D-6C4AB2AD2F11}"/>
    <dgm:cxn modelId="{45313750-F8D9-4D0D-911A-7E1C9F73B904}" type="presOf" srcId="{15E1BF4F-05B0-4D32-BAC8-D5D3CAFC711D}" destId="{0D85A19B-6096-46F6-B680-94C90C621F5D}" srcOrd="1" destOrd="0" presId="urn:microsoft.com/office/officeart/2005/8/layout/orgChart1"/>
    <dgm:cxn modelId="{02D38740-2137-41DF-B410-76FD51FD8D38}" type="presOf" srcId="{EB2684C0-E323-41C2-81BF-EBB636D9D4CD}" destId="{AF9380FB-0F3D-4022-996D-F34759E6A0B9}" srcOrd="1" destOrd="0" presId="urn:microsoft.com/office/officeart/2005/8/layout/orgChart1"/>
    <dgm:cxn modelId="{EEEA0F44-8665-4167-B6F8-F78A75A49B82}" srcId="{3BCE343A-4892-4F30-8AE3-C26078C434CE}" destId="{A4569BC0-981F-434C-BA69-26386506A44A}" srcOrd="0" destOrd="0" parTransId="{A758ECF8-D41B-4142-A656-27984917CEB7}" sibTransId="{B1982E0B-DA84-4658-905B-719787CE650D}"/>
    <dgm:cxn modelId="{34DF6F6E-D4B3-40E8-B52A-B7F160DA7C9C}" type="presOf" srcId="{A4569BC0-981F-434C-BA69-26386506A44A}" destId="{7A310C15-9368-44E0-BD30-46ACA3293995}" srcOrd="0" destOrd="0" presId="urn:microsoft.com/office/officeart/2005/8/layout/orgChart1"/>
    <dgm:cxn modelId="{CEEFBE5F-C7F6-4CDA-B0B8-0F0599755EEF}" srcId="{A4569BC0-981F-434C-BA69-26386506A44A}" destId="{15E1BF4F-05B0-4D32-BAC8-D5D3CAFC711D}" srcOrd="1" destOrd="0" parTransId="{87E34798-08A6-46FA-9370-6AD328CFD157}" sibTransId="{EF339B4F-B4D2-43FC-9169-E1632C4576CC}"/>
    <dgm:cxn modelId="{2753CF94-AD59-4BFF-979E-04BEACE8C629}" type="presParOf" srcId="{9EB4E0B6-4951-4170-BF0E-6ADE00C8BA38}" destId="{80AF3EEC-FE97-4CCB-A323-E7708E89E372}" srcOrd="0" destOrd="0" presId="urn:microsoft.com/office/officeart/2005/8/layout/orgChart1"/>
    <dgm:cxn modelId="{66F8FC54-A985-4824-8F76-47EB5F1A5B88}" type="presParOf" srcId="{80AF3EEC-FE97-4CCB-A323-E7708E89E372}" destId="{F782F3B7-868C-430C-A4EA-5DD069F3F907}" srcOrd="0" destOrd="0" presId="urn:microsoft.com/office/officeart/2005/8/layout/orgChart1"/>
    <dgm:cxn modelId="{D3AA0D07-7419-4322-A1E3-ADA513A5B977}" type="presParOf" srcId="{F782F3B7-868C-430C-A4EA-5DD069F3F907}" destId="{7A310C15-9368-44E0-BD30-46ACA3293995}" srcOrd="0" destOrd="0" presId="urn:microsoft.com/office/officeart/2005/8/layout/orgChart1"/>
    <dgm:cxn modelId="{70A1B332-467F-4510-BBAE-E42DB2FBFEE3}" type="presParOf" srcId="{F782F3B7-868C-430C-A4EA-5DD069F3F907}" destId="{CB4A5FC5-B7DA-4107-BD79-099BDB1420E3}" srcOrd="1" destOrd="0" presId="urn:microsoft.com/office/officeart/2005/8/layout/orgChart1"/>
    <dgm:cxn modelId="{C1B7FEC9-FD28-4D39-AEF6-DD4703104CE2}" type="presParOf" srcId="{80AF3EEC-FE97-4CCB-A323-E7708E89E372}" destId="{7EF2681E-D311-4DC0-87CF-F5DBC272AB22}" srcOrd="1" destOrd="0" presId="urn:microsoft.com/office/officeart/2005/8/layout/orgChart1"/>
    <dgm:cxn modelId="{C280C708-D958-4B2E-9D4A-21FEFE99D9DD}" type="presParOf" srcId="{7EF2681E-D311-4DC0-87CF-F5DBC272AB22}" destId="{2BB6F2C1-BFD8-4D48-9A2F-8CB6C43D4AEB}" srcOrd="0" destOrd="0" presId="urn:microsoft.com/office/officeart/2005/8/layout/orgChart1"/>
    <dgm:cxn modelId="{E0BE4B5C-28A0-46A3-8957-74FAC2286A94}" type="presParOf" srcId="{7EF2681E-D311-4DC0-87CF-F5DBC272AB22}" destId="{3692FB7F-75CF-425C-8C90-7C213BF50548}" srcOrd="1" destOrd="0" presId="urn:microsoft.com/office/officeart/2005/8/layout/orgChart1"/>
    <dgm:cxn modelId="{FE3C5B4B-FAA5-4138-9D28-A203A5583E91}" type="presParOf" srcId="{3692FB7F-75CF-425C-8C90-7C213BF50548}" destId="{78206DBF-C6EC-47F5-977A-7EBEE40040A0}" srcOrd="0" destOrd="0" presId="urn:microsoft.com/office/officeart/2005/8/layout/orgChart1"/>
    <dgm:cxn modelId="{0A54CD65-FC5D-48D4-87EC-980F6114DDEF}" type="presParOf" srcId="{78206DBF-C6EC-47F5-977A-7EBEE40040A0}" destId="{F26D7C41-2C57-44A9-9879-42AD3F2C2C4C}" srcOrd="0" destOrd="0" presId="urn:microsoft.com/office/officeart/2005/8/layout/orgChart1"/>
    <dgm:cxn modelId="{D78DB193-E403-4DA2-BAD9-DD69B0C702D6}" type="presParOf" srcId="{78206DBF-C6EC-47F5-977A-7EBEE40040A0}" destId="{AF9380FB-0F3D-4022-996D-F34759E6A0B9}" srcOrd="1" destOrd="0" presId="urn:microsoft.com/office/officeart/2005/8/layout/orgChart1"/>
    <dgm:cxn modelId="{330D35DD-4943-4274-AF84-4FCEA1AD6FE3}" type="presParOf" srcId="{3692FB7F-75CF-425C-8C90-7C213BF50548}" destId="{73FE6C5D-E423-4E47-A2C2-D616DE5E337B}" srcOrd="1" destOrd="0" presId="urn:microsoft.com/office/officeart/2005/8/layout/orgChart1"/>
    <dgm:cxn modelId="{3E4676B3-14C1-4962-8699-8B979550139D}" type="presParOf" srcId="{3692FB7F-75CF-425C-8C90-7C213BF50548}" destId="{3D3F0388-EBEE-444C-8F91-2A18C105C857}" srcOrd="2" destOrd="0" presId="urn:microsoft.com/office/officeart/2005/8/layout/orgChart1"/>
    <dgm:cxn modelId="{B4EF8B30-4254-4922-88B4-50F7898095AC}" type="presParOf" srcId="{7EF2681E-D311-4DC0-87CF-F5DBC272AB22}" destId="{1E5A4114-B1BC-4EF1-AF10-EF28A27C351A}" srcOrd="2" destOrd="0" presId="urn:microsoft.com/office/officeart/2005/8/layout/orgChart1"/>
    <dgm:cxn modelId="{BF5FD13D-94D4-4A46-8966-EC52F6F6A1E4}" type="presParOf" srcId="{7EF2681E-D311-4DC0-87CF-F5DBC272AB22}" destId="{882C7FE8-C7BE-4833-B4BD-EC7853FCB1A6}" srcOrd="3" destOrd="0" presId="urn:microsoft.com/office/officeart/2005/8/layout/orgChart1"/>
    <dgm:cxn modelId="{8CC89850-D38D-451D-8DCB-B573F88B04D5}" type="presParOf" srcId="{882C7FE8-C7BE-4833-B4BD-EC7853FCB1A6}" destId="{542606D9-8480-44AB-B9A0-3925EC909984}" srcOrd="0" destOrd="0" presId="urn:microsoft.com/office/officeart/2005/8/layout/orgChart1"/>
    <dgm:cxn modelId="{5679FBBB-6DE8-4706-8FE6-ECD4218C779A}" type="presParOf" srcId="{542606D9-8480-44AB-B9A0-3925EC909984}" destId="{352797FB-596C-45B9-BFBB-F15C593060AA}" srcOrd="0" destOrd="0" presId="urn:microsoft.com/office/officeart/2005/8/layout/orgChart1"/>
    <dgm:cxn modelId="{E4307288-82AE-46E8-92B6-E7DFBC057D93}" type="presParOf" srcId="{542606D9-8480-44AB-B9A0-3925EC909984}" destId="{0D85A19B-6096-46F6-B680-94C90C621F5D}" srcOrd="1" destOrd="0" presId="urn:microsoft.com/office/officeart/2005/8/layout/orgChart1"/>
    <dgm:cxn modelId="{01A3EE59-9692-459B-A984-1D2530F578A4}" type="presParOf" srcId="{882C7FE8-C7BE-4833-B4BD-EC7853FCB1A6}" destId="{C9785D54-0857-4646-BAE0-F84447AA76A9}" srcOrd="1" destOrd="0" presId="urn:microsoft.com/office/officeart/2005/8/layout/orgChart1"/>
    <dgm:cxn modelId="{9E92CB06-B4A3-41F6-AEA7-AB4C1EF1572B}" type="presParOf" srcId="{882C7FE8-C7BE-4833-B4BD-EC7853FCB1A6}" destId="{C3CEBF17-E6F2-4EDE-98DD-6286D891C650}" srcOrd="2" destOrd="0" presId="urn:microsoft.com/office/officeart/2005/8/layout/orgChart1"/>
    <dgm:cxn modelId="{CB6CC749-8724-443F-9C70-9B4DEBB21912}" type="presParOf" srcId="{80AF3EEC-FE97-4CCB-A323-E7708E89E372}" destId="{B29D107B-81C9-4CBE-BCE8-EEFFBE492928}" srcOrd="2" destOrd="0" presId="urn:microsoft.com/office/officeart/2005/8/layout/orgChart1"/>
  </dgm:cxnLst>
  <dgm:bg/>
  <dgm:whole/>
  <dgm:extLst>
    <a:ext uri="http://schemas.microsoft.com/office/drawing/2008/diagram">
      <dsp:dataModelExt xmlns=""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5A4114-B1BC-4EF1-AF10-EF28A27C351A}">
      <dsp:nvSpPr>
        <dsp:cNvPr id="0" name=""/>
        <dsp:cNvSpPr/>
      </dsp:nvSpPr>
      <dsp:spPr>
        <a:xfrm>
          <a:off x="2099129" y="766548"/>
          <a:ext cx="927055" cy="321787"/>
        </a:xfrm>
        <a:custGeom>
          <a:avLst/>
          <a:gdLst/>
          <a:ahLst/>
          <a:cxnLst/>
          <a:rect l="0" t="0" r="0" b="0"/>
          <a:pathLst>
            <a:path>
              <a:moveTo>
                <a:pt x="0" y="0"/>
              </a:moveTo>
              <a:lnTo>
                <a:pt x="0" y="160893"/>
              </a:lnTo>
              <a:lnTo>
                <a:pt x="927055" y="160893"/>
              </a:lnTo>
              <a:lnTo>
                <a:pt x="927055" y="321787"/>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B6F2C1-BFD8-4D48-9A2F-8CB6C43D4AEB}">
      <dsp:nvSpPr>
        <dsp:cNvPr id="0" name=""/>
        <dsp:cNvSpPr/>
      </dsp:nvSpPr>
      <dsp:spPr>
        <a:xfrm>
          <a:off x="1172073" y="766548"/>
          <a:ext cx="927055" cy="321787"/>
        </a:xfrm>
        <a:custGeom>
          <a:avLst/>
          <a:gdLst/>
          <a:ahLst/>
          <a:cxnLst/>
          <a:rect l="0" t="0" r="0" b="0"/>
          <a:pathLst>
            <a:path>
              <a:moveTo>
                <a:pt x="927055" y="0"/>
              </a:moveTo>
              <a:lnTo>
                <a:pt x="927055" y="160893"/>
              </a:lnTo>
              <a:lnTo>
                <a:pt x="0" y="160893"/>
              </a:lnTo>
              <a:lnTo>
                <a:pt x="0" y="321787"/>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310C15-9368-44E0-BD30-46ACA3293995}">
      <dsp:nvSpPr>
        <dsp:cNvPr id="0" name=""/>
        <dsp:cNvSpPr/>
      </dsp:nvSpPr>
      <dsp:spPr>
        <a:xfrm>
          <a:off x="1332967" y="386"/>
          <a:ext cx="1532323" cy="76616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kern="1200" dirty="0">
              <a:latin typeface="Cambria" panose="02040503050406030204" pitchFamily="18" charset="0"/>
              <a:ea typeface="Cambria" panose="02040503050406030204" pitchFamily="18" charset="0"/>
            </a:rPr>
            <a:t>Flow Control Techniques</a:t>
          </a:r>
          <a:endParaRPr lang="en-IN" sz="1800" kern="1200" dirty="0"/>
        </a:p>
      </dsp:txBody>
      <dsp:txXfrm>
        <a:off x="1332967" y="386"/>
        <a:ext cx="1532323" cy="766161"/>
      </dsp:txXfrm>
    </dsp:sp>
    <dsp:sp modelId="{F26D7C41-2C57-44A9-9879-42AD3F2C2C4C}">
      <dsp:nvSpPr>
        <dsp:cNvPr id="0" name=""/>
        <dsp:cNvSpPr/>
      </dsp:nvSpPr>
      <dsp:spPr>
        <a:xfrm>
          <a:off x="405911" y="1088335"/>
          <a:ext cx="1532323" cy="76616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mbria" panose="02040503050406030204" pitchFamily="18" charset="0"/>
              <a:ea typeface="Cambria" panose="02040503050406030204" pitchFamily="18" charset="0"/>
            </a:rPr>
            <a:t>Feedback-based Flow Control</a:t>
          </a:r>
        </a:p>
      </dsp:txBody>
      <dsp:txXfrm>
        <a:off x="405911" y="1088335"/>
        <a:ext cx="1532323" cy="766161"/>
      </dsp:txXfrm>
    </dsp:sp>
    <dsp:sp modelId="{352797FB-596C-45B9-BFBB-F15C593060AA}">
      <dsp:nvSpPr>
        <dsp:cNvPr id="0" name=""/>
        <dsp:cNvSpPr/>
      </dsp:nvSpPr>
      <dsp:spPr>
        <a:xfrm>
          <a:off x="2260022" y="1088335"/>
          <a:ext cx="1532323" cy="76616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mbria" panose="02040503050406030204" pitchFamily="18" charset="0"/>
              <a:ea typeface="Cambria" panose="02040503050406030204" pitchFamily="18" charset="0"/>
            </a:rPr>
            <a:t>Rate-based Flow Control</a:t>
          </a:r>
        </a:p>
      </dsp:txBody>
      <dsp:txXfrm>
        <a:off x="2260022" y="1088335"/>
        <a:ext cx="1532323" cy="76616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 xmlns:p14="http://schemas.microsoft.com/office/powerpoint/2010/main" val="36873703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814409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237864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799605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4150876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928882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4062023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575992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794175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405981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154290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263719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6c834fc22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b6c834fc2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4259103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172101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198056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248611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326588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726343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936860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0808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8175786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9942315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640796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124036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3147242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5566107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2153611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7297102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94051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4188191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6577409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4430886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883520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443088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5059356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4430886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4430886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4430886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1138365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3242720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0746127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3333800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6368523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5399349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705425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5860638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6227387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1704761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500285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latin typeface="Arial"/>
                <a:ea typeface="Arial"/>
                <a:cs typeface="Arial"/>
                <a:sym typeface="Arial"/>
              </a:rPr>
              <a:t>Automatic Repeat Request (ARQ) is an error-control mechanism for data transmission which uses acknowledgements (or negative acknowledgements) and timeouts to achieve reliable data transmission over an unreliable communication link.</a:t>
            </a:r>
            <a:endParaRPr/>
          </a:p>
        </p:txBody>
      </p:sp>
    </p:spTree>
    <p:extLst>
      <p:ext uri="{BB962C8B-B14F-4D97-AF65-F5344CB8AC3E}">
        <p14:creationId xmlns="" xmlns:p14="http://schemas.microsoft.com/office/powerpoint/2010/main" val="19377139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0958806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0958806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0958806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0958806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0958806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095880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2570584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41121004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9806533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41845019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8880614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2388497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6594766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22701967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40586464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5963491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762346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7628147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41752752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6420819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8292061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6606240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380363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9415394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7973518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0082466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mtClean="0"/>
              <a:t>https://www.youtube.com/watch?v=Ycy4VWr3-24</a:t>
            </a:r>
            <a:endParaRPr/>
          </a:p>
        </p:txBody>
      </p:sp>
    </p:spTree>
    <p:extLst>
      <p:ext uri="{BB962C8B-B14F-4D97-AF65-F5344CB8AC3E}">
        <p14:creationId xmlns="" xmlns:p14="http://schemas.microsoft.com/office/powerpoint/2010/main" val="21088894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10547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0300167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9084607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9688757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2944050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2872932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0118837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7405909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8511826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0202343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b6c834fc22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b6c834fc22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194331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smtClean="0">
                <a:latin typeface="Cambria" panose="02040503050406030204" pitchFamily="18" charset="0"/>
                <a:ea typeface="Cambria" panose="02040503050406030204" pitchFamily="18" charset="0"/>
              </a:rPr>
              <a:t>Throughput: is a measure of how many units of information a system can process in </a:t>
            </a:r>
            <a:r>
              <a:rPr lang="en-US" sz="1100" smtClean="0">
                <a:latin typeface="Cambria" panose="02040503050406030204" pitchFamily="18" charset="0"/>
                <a:ea typeface="Cambria" panose="02040503050406030204" pitchFamily="18" charset="0"/>
              </a:rPr>
              <a:t>a given </a:t>
            </a:r>
            <a:r>
              <a:rPr lang="en-US" sz="1100" dirty="0" smtClean="0">
                <a:latin typeface="Cambria" panose="02040503050406030204" pitchFamily="18" charset="0"/>
                <a:ea typeface="Cambria" panose="02040503050406030204" pitchFamily="18" charset="0"/>
              </a:rPr>
              <a:t>amount of time.</a:t>
            </a:r>
          </a:p>
          <a:p>
            <a:pPr marL="0" lvl="0" indent="0" algn="l" rtl="0">
              <a:spcBef>
                <a:spcPts val="0"/>
              </a:spcBef>
              <a:spcAft>
                <a:spcPts val="0"/>
              </a:spcAft>
              <a:buNone/>
            </a:pPr>
            <a:endParaRPr/>
          </a:p>
        </p:txBody>
      </p:sp>
    </p:spTree>
    <p:extLst>
      <p:ext uri="{BB962C8B-B14F-4D97-AF65-F5344CB8AC3E}">
        <p14:creationId xmlns="" xmlns:p14="http://schemas.microsoft.com/office/powerpoint/2010/main" val="2316588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6" r:id="rId5"/>
    <p:sldLayoutId id="2147483657" r:id="rId6"/>
    <p:sldLayoutId id="214748365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5.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5.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5.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5.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5.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5.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5.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5.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5.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5.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5.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5.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5.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5.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5.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5.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41.jpeg"/><Relationship Id="rId5" Type="http://schemas.openxmlformats.org/officeDocument/2006/relationships/image" Target="../media/image5.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5.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5.png"/><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5.pn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48.jpeg"/><Relationship Id="rId5" Type="http://schemas.openxmlformats.org/officeDocument/2006/relationships/image" Target="../media/image5.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5.png"/><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5.png"/><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6.png"/><Relationship Id="rId7" Type="http://schemas.openxmlformats.org/officeDocument/2006/relationships/diagramLayout" Target="../diagrams/layout1.xml"/><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diagramData" Target="../diagrams/data1.xml"/><Relationship Id="rId5" Type="http://schemas.openxmlformats.org/officeDocument/2006/relationships/image" Target="../media/image5.png"/><Relationship Id="rId10" Type="http://schemas.microsoft.com/office/2007/relationships/diagramDrawing" Target="../diagrams/drawing1.xml"/><Relationship Id="rId4" Type="http://schemas.openxmlformats.org/officeDocument/2006/relationships/image" Target="../media/image7.png"/><Relationship Id="rId9" Type="http://schemas.openxmlformats.org/officeDocument/2006/relationships/diagramColors" Target="../diagrams/colors1.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png"/><Relationship Id="rId4" Type="http://schemas.openxmlformats.org/officeDocument/2006/relationships/image" Target="../media/image7.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png"/><Relationship Id="rId4" Type="http://schemas.openxmlformats.org/officeDocument/2006/relationships/image" Target="../media/image7.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7.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png"/><Relationship Id="rId4" Type="http://schemas.openxmlformats.org/officeDocument/2006/relationships/image" Target="../media/image7.png"/></Relationships>
</file>

<file path=ppt/slides/_rels/slide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png"/><Relationship Id="rId4" Type="http://schemas.openxmlformats.org/officeDocument/2006/relationships/image" Target="../media/image7.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png"/><Relationship Id="rId4" Type="http://schemas.openxmlformats.org/officeDocument/2006/relationships/image" Target="../media/image7.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png"/><Relationship Id="rId4" Type="http://schemas.openxmlformats.org/officeDocument/2006/relationships/image" Target="../media/image7.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png"/><Relationship Id="rId4" Type="http://schemas.openxmlformats.org/officeDocument/2006/relationships/image" Target="../media/image7.png"/></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png"/><Relationship Id="rId4" Type="http://schemas.openxmlformats.org/officeDocument/2006/relationships/image" Target="../media/image7.png"/></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png"/><Relationship Id="rId4" Type="http://schemas.openxmlformats.org/officeDocument/2006/relationships/image" Target="../media/image7.png"/></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7350" y="13675"/>
            <a:ext cx="9136645" cy="5143499"/>
          </a:xfrm>
          <a:prstGeom prst="rect">
            <a:avLst/>
          </a:prstGeom>
          <a:noFill/>
          <a:ln>
            <a:noFill/>
          </a:ln>
        </p:spPr>
      </p:pic>
      <p:pic>
        <p:nvPicPr>
          <p:cNvPr id="55" name="Google Shape;55;p13"/>
          <p:cNvPicPr preferRelativeResize="0"/>
          <p:nvPr/>
        </p:nvPicPr>
        <p:blipFill>
          <a:blip r:embed="rId4">
            <a:alphaModFix/>
          </a:blip>
          <a:stretch>
            <a:fillRect/>
          </a:stretch>
        </p:blipFill>
        <p:spPr>
          <a:xfrm>
            <a:off x="4833413" y="2200275"/>
            <a:ext cx="3000375" cy="742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a:solidFill>
                  <a:srgbClr val="00A4B6"/>
                </a:solidFill>
                <a:latin typeface="Cambria" panose="02040503050406030204" pitchFamily="18" charset="0"/>
                <a:ea typeface="Cambria" panose="02040503050406030204" pitchFamily="18" charset="0"/>
                <a:cs typeface="Proxima Nova"/>
                <a:sym typeface="Proxima Nova"/>
              </a:rPr>
              <a:t>Service of Transport Layer</a:t>
            </a:r>
            <a:endParaRPr lang="en-US"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647358"/>
            <a:ext cx="8873656" cy="3585567"/>
          </a:xfrm>
          <a:prstGeom prst="rect">
            <a:avLst/>
          </a:prstGeom>
          <a:noFill/>
          <a:ln>
            <a:noFill/>
          </a:ln>
        </p:spPr>
        <p:txBody>
          <a:bodyPr spcFirstLastPara="1" wrap="square" lIns="91425" tIns="91425" rIns="91425" bIns="91425" anchor="t" anchorCtr="0">
            <a:spAutoFit/>
          </a:bodyPr>
          <a:lstStyle/>
          <a:p>
            <a:pPr marL="414338" lvl="2" indent="-342900" algn="just">
              <a:buFont typeface="+mj-lt"/>
              <a:buAutoNum type="arabicPeriod" startAt="3"/>
            </a:pPr>
            <a:r>
              <a:rPr lang="en-US" sz="1700" b="1" dirty="0">
                <a:latin typeface="Cambria" panose="02040503050406030204" pitchFamily="18" charset="0"/>
                <a:ea typeface="Cambria" panose="02040503050406030204" pitchFamily="18" charset="0"/>
              </a:rPr>
              <a:t>Data Transfer</a:t>
            </a:r>
          </a:p>
          <a:p>
            <a:pPr marL="414338" lvl="2" indent="-342900"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It transfers data between two transport entities.</a:t>
            </a:r>
          </a:p>
          <a:p>
            <a:pPr marL="414338" lvl="2" indent="-342900"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Both user data and control data must be transferred.</a:t>
            </a:r>
          </a:p>
          <a:p>
            <a:pPr marL="414338" lvl="2" indent="-342900"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Full duplex service must be provided.</a:t>
            </a:r>
          </a:p>
          <a:p>
            <a:pPr marL="414338" lvl="2" indent="-342900"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Half-duplex and simplex modes may also be offered.</a:t>
            </a:r>
          </a:p>
          <a:p>
            <a:pPr marL="414338" lvl="2" indent="-342900" algn="just">
              <a:buFont typeface="+mj-lt"/>
              <a:buAutoNum type="arabicPeriod"/>
            </a:pPr>
            <a:endParaRPr lang="en-US" sz="1700" dirty="0">
              <a:latin typeface="Cambria" panose="02040503050406030204" pitchFamily="18" charset="0"/>
              <a:ea typeface="Cambria" panose="02040503050406030204" pitchFamily="18" charset="0"/>
            </a:endParaRPr>
          </a:p>
          <a:p>
            <a:pPr marL="414338" lvl="2" indent="-342900" algn="just">
              <a:buFont typeface="+mj-lt"/>
              <a:buAutoNum type="arabicPeriod" startAt="4"/>
            </a:pPr>
            <a:r>
              <a:rPr lang="en-US" sz="1700" b="1" dirty="0">
                <a:latin typeface="Cambria" panose="02040503050406030204" pitchFamily="18" charset="0"/>
                <a:ea typeface="Cambria" panose="02040503050406030204" pitchFamily="18" charset="0"/>
              </a:rPr>
              <a:t>User Interface</a:t>
            </a:r>
          </a:p>
          <a:p>
            <a:pPr marL="414338" lvl="2" indent="-342900"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There is not clear mechanism of the user interface to transport </a:t>
            </a:r>
            <a:r>
              <a:rPr lang="en-US" sz="1700" dirty="0" smtClean="0">
                <a:latin typeface="Cambria" panose="02040503050406030204" pitchFamily="18" charset="0"/>
                <a:ea typeface="Cambria" panose="02040503050406030204" pitchFamily="18" charset="0"/>
              </a:rPr>
              <a:t>protocol. It </a:t>
            </a:r>
            <a:r>
              <a:rPr lang="en-US" sz="1700" dirty="0">
                <a:latin typeface="Cambria" panose="02040503050406030204" pitchFamily="18" charset="0"/>
                <a:ea typeface="Cambria" panose="02040503050406030204" pitchFamily="18" charset="0"/>
              </a:rPr>
              <a:t>should be standardized.</a:t>
            </a:r>
          </a:p>
          <a:p>
            <a:pPr marL="414338" lvl="2" indent="-342900" algn="just">
              <a:buFont typeface="+mj-lt"/>
              <a:buAutoNum type="arabicPeriod"/>
            </a:pPr>
            <a:endParaRPr lang="en-US" sz="1700" dirty="0">
              <a:latin typeface="Cambria" panose="02040503050406030204" pitchFamily="18" charset="0"/>
              <a:ea typeface="Cambria" panose="02040503050406030204" pitchFamily="18" charset="0"/>
            </a:endParaRPr>
          </a:p>
          <a:p>
            <a:pPr marL="414338" lvl="2" indent="-342900" algn="just">
              <a:buFont typeface="+mj-lt"/>
              <a:buAutoNum type="arabicPeriod" startAt="5"/>
            </a:pPr>
            <a:r>
              <a:rPr lang="en-US" sz="1700" b="1" dirty="0">
                <a:latin typeface="Cambria" panose="02040503050406030204" pitchFamily="18" charset="0"/>
                <a:ea typeface="Cambria" panose="02040503050406030204" pitchFamily="18" charset="0"/>
              </a:rPr>
              <a:t>Connection Management</a:t>
            </a:r>
          </a:p>
          <a:p>
            <a:pPr marL="414338" lvl="2" indent="-342900"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If connection-oriented service is provided, the transport entity is responsible for establishing and terminating connections.</a:t>
            </a:r>
          </a:p>
        </p:txBody>
      </p:sp>
    </p:spTree>
    <p:extLst>
      <p:ext uri="{BB962C8B-B14F-4D97-AF65-F5344CB8AC3E}">
        <p14:creationId xmlns="" xmlns:p14="http://schemas.microsoft.com/office/powerpoint/2010/main" val="2708463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a:solidFill>
                  <a:srgbClr val="00A4B6"/>
                </a:solidFill>
                <a:latin typeface="Cambria" panose="02040503050406030204" pitchFamily="18" charset="0"/>
                <a:ea typeface="Cambria" panose="02040503050406030204" pitchFamily="18" charset="0"/>
                <a:cs typeface="Proxima Nova"/>
                <a:sym typeface="Proxima Nova"/>
              </a:rPr>
              <a:t>Service of Transport Layer</a:t>
            </a:r>
            <a:endParaRPr lang="en-US"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647358"/>
            <a:ext cx="8873656" cy="3585567"/>
          </a:xfrm>
          <a:prstGeom prst="rect">
            <a:avLst/>
          </a:prstGeom>
          <a:noFill/>
          <a:ln>
            <a:noFill/>
          </a:ln>
        </p:spPr>
        <p:txBody>
          <a:bodyPr spcFirstLastPara="1" wrap="square" lIns="91425" tIns="91425" rIns="91425" bIns="91425" anchor="t" anchorCtr="0">
            <a:spAutoFit/>
          </a:bodyPr>
          <a:lstStyle/>
          <a:p>
            <a:pPr marL="414338" lvl="2" indent="-342900" algn="just">
              <a:buFont typeface="+mj-lt"/>
              <a:buAutoNum type="arabicPeriod" startAt="6"/>
            </a:pPr>
            <a:r>
              <a:rPr lang="en-US" sz="1700" b="1" dirty="0">
                <a:latin typeface="Cambria" panose="02040503050406030204" pitchFamily="18" charset="0"/>
                <a:ea typeface="Cambria" panose="02040503050406030204" pitchFamily="18" charset="0"/>
              </a:rPr>
              <a:t>Status Reporting</a:t>
            </a:r>
          </a:p>
          <a:p>
            <a:pPr marL="449263" lvl="2" indent="-285750"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It gives the following information:</a:t>
            </a:r>
          </a:p>
          <a:p>
            <a:pPr marL="719138" lvl="2" indent="-285750" algn="just">
              <a:buFont typeface="Courier New" panose="02070309020205020404" pitchFamily="49" charset="0"/>
              <a:buChar char="o"/>
            </a:pPr>
            <a:r>
              <a:rPr lang="en-US" sz="1700" dirty="0">
                <a:latin typeface="Cambria" panose="02040503050406030204" pitchFamily="18" charset="0"/>
                <a:ea typeface="Cambria" panose="02040503050406030204" pitchFamily="18" charset="0"/>
              </a:rPr>
              <a:t>Addresses</a:t>
            </a:r>
          </a:p>
          <a:p>
            <a:pPr marL="719138" lvl="2" indent="-285750" algn="just">
              <a:buFont typeface="Courier New" panose="02070309020205020404" pitchFamily="49" charset="0"/>
              <a:buChar char="o"/>
            </a:pPr>
            <a:r>
              <a:rPr lang="en-US" sz="1700" dirty="0">
                <a:latin typeface="Cambria" panose="02040503050406030204" pitchFamily="18" charset="0"/>
                <a:ea typeface="Cambria" panose="02040503050406030204" pitchFamily="18" charset="0"/>
              </a:rPr>
              <a:t>Performance characteristics of a connection</a:t>
            </a:r>
          </a:p>
          <a:p>
            <a:pPr marL="719138" lvl="2" indent="-285750" algn="just">
              <a:buFont typeface="Courier New" panose="02070309020205020404" pitchFamily="49" charset="0"/>
              <a:buChar char="o"/>
            </a:pPr>
            <a:r>
              <a:rPr lang="en-US" sz="1700" dirty="0">
                <a:latin typeface="Cambria" panose="02040503050406030204" pitchFamily="18" charset="0"/>
                <a:ea typeface="Cambria" panose="02040503050406030204" pitchFamily="18" charset="0"/>
              </a:rPr>
              <a:t>Class of protocol in use</a:t>
            </a:r>
          </a:p>
          <a:p>
            <a:pPr marL="719138" lvl="2" indent="-285750" algn="just">
              <a:buFont typeface="Courier New" panose="02070309020205020404" pitchFamily="49" charset="0"/>
              <a:buChar char="o"/>
            </a:pPr>
            <a:r>
              <a:rPr lang="en-US" sz="1700" dirty="0">
                <a:latin typeface="Cambria" panose="02040503050406030204" pitchFamily="18" charset="0"/>
                <a:ea typeface="Cambria" panose="02040503050406030204" pitchFamily="18" charset="0"/>
              </a:rPr>
              <a:t>Current timer values</a:t>
            </a:r>
          </a:p>
          <a:p>
            <a:pPr marL="71438" lvl="2" algn="just"/>
            <a:endParaRPr lang="en-US" sz="1700" b="1" dirty="0">
              <a:latin typeface="Cambria" panose="02040503050406030204" pitchFamily="18" charset="0"/>
              <a:ea typeface="Cambria" panose="02040503050406030204" pitchFamily="18" charset="0"/>
            </a:endParaRPr>
          </a:p>
          <a:p>
            <a:pPr marL="414338" lvl="2" indent="-342900" algn="just">
              <a:buFont typeface="+mj-lt"/>
              <a:buAutoNum type="arabicPeriod" startAt="6"/>
            </a:pPr>
            <a:endParaRPr lang="en-US" sz="1700" b="1" dirty="0">
              <a:latin typeface="Cambria" panose="02040503050406030204" pitchFamily="18" charset="0"/>
              <a:ea typeface="Cambria" panose="02040503050406030204" pitchFamily="18" charset="0"/>
            </a:endParaRPr>
          </a:p>
          <a:p>
            <a:pPr marL="414338" lvl="2" indent="-342900" algn="just">
              <a:buFont typeface="+mj-lt"/>
              <a:buAutoNum type="arabicPeriod" startAt="7"/>
            </a:pPr>
            <a:r>
              <a:rPr lang="en-US" sz="1700" b="1" dirty="0">
                <a:latin typeface="Cambria" panose="02040503050406030204" pitchFamily="18" charset="0"/>
                <a:ea typeface="Cambria" panose="02040503050406030204" pitchFamily="18" charset="0"/>
              </a:rPr>
              <a:t>Security</a:t>
            </a:r>
          </a:p>
          <a:p>
            <a:pPr marL="449263" lvl="2" indent="-285750"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transport entity may provide a variety of security services. It provides encryption and decryption of data. The entity may be capable of routing through secure links or nodes if such a service is available from transmission facility.</a:t>
            </a:r>
          </a:p>
          <a:p>
            <a:pPr marL="414338" lvl="2" indent="-342900" algn="just">
              <a:buFont typeface="+mj-lt"/>
              <a:buAutoNum type="arabicPeriod" startAt="6"/>
            </a:pPr>
            <a:endParaRPr lang="en-US" sz="1700" b="1" dirty="0">
              <a:latin typeface="Cambria" panose="02040503050406030204" pitchFamily="18" charset="0"/>
              <a:ea typeface="Cambria" panose="02040503050406030204" pitchFamily="18" charset="0"/>
            </a:endParaRPr>
          </a:p>
        </p:txBody>
      </p:sp>
    </p:spTree>
    <p:extLst>
      <p:ext uri="{BB962C8B-B14F-4D97-AF65-F5344CB8AC3E}">
        <p14:creationId xmlns="" xmlns:p14="http://schemas.microsoft.com/office/powerpoint/2010/main" val="1709795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2523738"/>
          </a:xfrm>
          <a:prstGeom prst="rect">
            <a:avLst/>
          </a:prstGeom>
          <a:noFill/>
          <a:ln>
            <a:noFill/>
          </a:ln>
        </p:spPr>
        <p:txBody>
          <a:bodyPr spcFirstLastPara="1" wrap="square" lIns="91425" tIns="91425" rIns="91425" bIns="91425" anchor="t" anchorCtr="0">
            <a:spAutoFit/>
          </a:bodyPr>
          <a:lstStyle/>
          <a:p>
            <a:pPr lvl="0"/>
            <a:r>
              <a:rPr lang="en-IN" sz="4000" b="1" dirty="0">
                <a:solidFill>
                  <a:schemeClr val="dk2"/>
                </a:solidFill>
                <a:latin typeface="Proxima Nova"/>
                <a:ea typeface="Proxima Nova"/>
                <a:cs typeface="Proxima Nova"/>
                <a:sym typeface="Proxima Nova"/>
              </a:rPr>
              <a:t>Transport Layer Protocol: TCP</a:t>
            </a:r>
          </a:p>
          <a:p>
            <a:pPr marL="342900" lvl="0" indent="-342900">
              <a:buFont typeface="Arial" panose="020B0604020202020204" pitchFamily="34" charset="0"/>
              <a:buChar char="•"/>
            </a:pPr>
            <a:r>
              <a:rPr lang="en-IN" sz="2400" dirty="0">
                <a:solidFill>
                  <a:schemeClr val="dk2"/>
                </a:solidFill>
                <a:latin typeface="Cambria" panose="02040503050406030204" pitchFamily="18" charset="0"/>
                <a:ea typeface="Cambria" panose="02040503050406030204" pitchFamily="18" charset="0"/>
                <a:cs typeface="Proxima Nova"/>
                <a:sym typeface="Proxima Nova"/>
              </a:rPr>
              <a:t>Phases of TCP</a:t>
            </a:r>
          </a:p>
          <a:p>
            <a:pPr marL="342900" lvl="0" indent="-342900">
              <a:buFont typeface="Arial" panose="020B0604020202020204" pitchFamily="34" charset="0"/>
              <a:buChar char="•"/>
            </a:pPr>
            <a:r>
              <a:rPr lang="en-IN" sz="2400" dirty="0">
                <a:solidFill>
                  <a:schemeClr val="dk2"/>
                </a:solidFill>
                <a:latin typeface="Cambria" panose="02040503050406030204" pitchFamily="18" charset="0"/>
                <a:ea typeface="Cambria" panose="02040503050406030204" pitchFamily="18" charset="0"/>
                <a:cs typeface="Proxima Nova"/>
                <a:sym typeface="Proxima Nova"/>
              </a:rPr>
              <a:t>Multiplexing &amp; Demultiplexing</a:t>
            </a:r>
          </a:p>
          <a:p>
            <a:pPr marL="342900" lvl="0" indent="-342900">
              <a:buFont typeface="Arial" panose="020B0604020202020204" pitchFamily="34" charset="0"/>
              <a:buChar char="•"/>
            </a:pPr>
            <a:r>
              <a:rPr lang="en-IN" sz="2400" dirty="0">
                <a:solidFill>
                  <a:schemeClr val="dk2"/>
                </a:solidFill>
                <a:latin typeface="Cambria" panose="02040503050406030204" pitchFamily="18" charset="0"/>
                <a:ea typeface="Cambria" panose="02040503050406030204" pitchFamily="18" charset="0"/>
                <a:cs typeface="Proxima Nova"/>
                <a:sym typeface="Proxima Nova"/>
              </a:rPr>
              <a:t>TCP Header</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TCP (Transmission Control Protocol)</a:t>
            </a:r>
          </a:p>
        </p:txBody>
      </p:sp>
      <p:sp>
        <p:nvSpPr>
          <p:cNvPr id="71" name="Google Shape;71;p15"/>
          <p:cNvSpPr txBox="1"/>
          <p:nvPr/>
        </p:nvSpPr>
        <p:spPr>
          <a:xfrm>
            <a:off x="127221" y="647358"/>
            <a:ext cx="8873656" cy="3323957"/>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TCP stands for Transmission Control Protocol.</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TCP is connection oriented protocol.</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Connection establishment is virtual connection between sender and receiver.</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There are 3 phases in any virtual connection. These are the </a:t>
            </a:r>
            <a:r>
              <a:rPr lang="en-US" sz="17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connection establishment</a:t>
            </a:r>
            <a:r>
              <a:rPr lang="en-US" sz="1700" dirty="0">
                <a:latin typeface="Cambria" panose="02040503050406030204" pitchFamily="18" charset="0"/>
                <a:ea typeface="Cambria" panose="02040503050406030204" pitchFamily="18" charset="0"/>
              </a:rPr>
              <a:t>, </a:t>
            </a:r>
            <a:r>
              <a:rPr lang="en-US" sz="17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data transfer</a:t>
            </a:r>
            <a:r>
              <a:rPr lang="en-US" sz="1700" dirty="0">
                <a:latin typeface="Cambria" panose="02040503050406030204" pitchFamily="18" charset="0"/>
                <a:ea typeface="Cambria" panose="02040503050406030204" pitchFamily="18" charset="0"/>
              </a:rPr>
              <a:t> and </a:t>
            </a:r>
            <a:r>
              <a:rPr lang="en-US" sz="17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connection termination </a:t>
            </a:r>
            <a:r>
              <a:rPr lang="en-US" sz="1700" dirty="0">
                <a:latin typeface="Cambria" panose="02040503050406030204" pitchFamily="18" charset="0"/>
                <a:ea typeface="Cambria" panose="02040503050406030204" pitchFamily="18" charset="0"/>
              </a:rPr>
              <a:t>phases.</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In order for two hosts to communicate using TCP they must first establish a connection by exchanging messages in what is </a:t>
            </a:r>
            <a:r>
              <a:rPr lang="en-US" sz="1700" dirty="0" smtClean="0">
                <a:latin typeface="Cambria" panose="02040503050406030204" pitchFamily="18" charset="0"/>
                <a:ea typeface="Cambria" panose="02040503050406030204" pitchFamily="18" charset="0"/>
              </a:rPr>
              <a:t>known </a:t>
            </a:r>
            <a:r>
              <a:rPr lang="en-US" sz="1700" dirty="0">
                <a:latin typeface="Cambria" panose="02040503050406030204" pitchFamily="18" charset="0"/>
                <a:ea typeface="Cambria" panose="02040503050406030204" pitchFamily="18" charset="0"/>
              </a:rPr>
              <a:t>as the 3-way handshake.</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p:txBody>
      </p:sp>
    </p:spTree>
    <p:extLst>
      <p:ext uri="{BB962C8B-B14F-4D97-AF65-F5344CB8AC3E}">
        <p14:creationId xmlns="" xmlns:p14="http://schemas.microsoft.com/office/powerpoint/2010/main" val="2124950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TCP (Transmission Control Protocol)</a:t>
            </a:r>
          </a:p>
        </p:txBody>
      </p:sp>
      <p:sp>
        <p:nvSpPr>
          <p:cNvPr id="71" name="Google Shape;71;p15"/>
          <p:cNvSpPr txBox="1"/>
          <p:nvPr/>
        </p:nvSpPr>
        <p:spPr>
          <a:xfrm>
            <a:off x="127221" y="647358"/>
            <a:ext cx="4502836" cy="3585567"/>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Connection Establishment</a:t>
            </a: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Figure shows the process of three way handshake.</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From figure it can be seen that there are 3 TCP segments exchanged between two hosts, host A and host B.</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To start, host A initiates the connection by sending a TCP segment with the SYN control bit set and an Initial Sequence Number (ISN) here it is </a:t>
            </a:r>
            <a:r>
              <a:rPr lang="en-US" sz="1700" dirty="0" smtClean="0">
                <a:latin typeface="Cambria" panose="02040503050406030204" pitchFamily="18" charset="0"/>
                <a:ea typeface="Cambria" panose="02040503050406030204" pitchFamily="18" charset="0"/>
              </a:rPr>
              <a:t>represented </a:t>
            </a:r>
            <a:r>
              <a:rPr lang="en-US" sz="1700" dirty="0">
                <a:latin typeface="Cambria" panose="02040503050406030204" pitchFamily="18" charset="0"/>
                <a:ea typeface="Cambria" panose="02040503050406030204" pitchFamily="18" charset="0"/>
              </a:rPr>
              <a:t>as the variable x in the sequence number field.</a:t>
            </a:r>
          </a:p>
        </p:txBody>
      </p:sp>
      <p:pic>
        <p:nvPicPr>
          <p:cNvPr id="2" name="Picture 1">
            <a:extLst>
              <a:ext uri="{FF2B5EF4-FFF2-40B4-BE49-F238E27FC236}">
                <a16:creationId xmlns="" xmlns:a16="http://schemas.microsoft.com/office/drawing/2014/main" id="{1D83F822-445A-CDED-2512-A6A0330C4AD1}"/>
              </a:ext>
            </a:extLst>
          </p:cNvPr>
          <p:cNvPicPr>
            <a:picLocks noChangeAspect="1"/>
          </p:cNvPicPr>
          <p:nvPr/>
        </p:nvPicPr>
        <p:blipFill>
          <a:blip r:embed="rId6"/>
          <a:stretch>
            <a:fillRect/>
          </a:stretch>
        </p:blipFill>
        <p:spPr>
          <a:xfrm>
            <a:off x="4630057" y="1121850"/>
            <a:ext cx="4505456" cy="3544493"/>
          </a:xfrm>
          <a:prstGeom prst="rect">
            <a:avLst/>
          </a:prstGeom>
        </p:spPr>
      </p:pic>
    </p:spTree>
    <p:extLst>
      <p:ext uri="{BB962C8B-B14F-4D97-AF65-F5344CB8AC3E}">
        <p14:creationId xmlns="" xmlns:p14="http://schemas.microsoft.com/office/powerpoint/2010/main" val="3180935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TCP (Transmission Control Protocol)</a:t>
            </a:r>
          </a:p>
        </p:txBody>
      </p:sp>
      <p:sp>
        <p:nvSpPr>
          <p:cNvPr id="71" name="Google Shape;71;p15"/>
          <p:cNvSpPr txBox="1"/>
          <p:nvPr/>
        </p:nvSpPr>
        <p:spPr>
          <a:xfrm>
            <a:off x="127221" y="647358"/>
            <a:ext cx="4502836" cy="4108787"/>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After sometime, host B receives this SYN segment, process it and responds with a TCP segment of its own.</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response from host B contains SYN control bit set and its own ISN represented as y.</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Host B also sets ACK control bit to indicate the next expected byte from host A should contain data starting with sequence number x+1.</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p:txBody>
      </p:sp>
      <p:pic>
        <p:nvPicPr>
          <p:cNvPr id="2" name="Picture 1">
            <a:extLst>
              <a:ext uri="{FF2B5EF4-FFF2-40B4-BE49-F238E27FC236}">
                <a16:creationId xmlns="" xmlns:a16="http://schemas.microsoft.com/office/drawing/2014/main" id="{1D83F822-445A-CDED-2512-A6A0330C4AD1}"/>
              </a:ext>
            </a:extLst>
          </p:cNvPr>
          <p:cNvPicPr>
            <a:picLocks noChangeAspect="1"/>
          </p:cNvPicPr>
          <p:nvPr/>
        </p:nvPicPr>
        <p:blipFill>
          <a:blip r:embed="rId6"/>
          <a:stretch>
            <a:fillRect/>
          </a:stretch>
        </p:blipFill>
        <p:spPr>
          <a:xfrm>
            <a:off x="4630057" y="1121850"/>
            <a:ext cx="4505456" cy="3544493"/>
          </a:xfrm>
          <a:prstGeom prst="rect">
            <a:avLst/>
          </a:prstGeom>
        </p:spPr>
      </p:pic>
    </p:spTree>
    <p:extLst>
      <p:ext uri="{BB962C8B-B14F-4D97-AF65-F5344CB8AC3E}">
        <p14:creationId xmlns="" xmlns:p14="http://schemas.microsoft.com/office/powerpoint/2010/main" val="2215861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TCP (Transmission Control Protocol)</a:t>
            </a:r>
          </a:p>
        </p:txBody>
      </p:sp>
      <p:sp>
        <p:nvSpPr>
          <p:cNvPr id="71" name="Google Shape;71;p15"/>
          <p:cNvSpPr txBox="1"/>
          <p:nvPr/>
        </p:nvSpPr>
        <p:spPr>
          <a:xfrm>
            <a:off x="127221" y="647358"/>
            <a:ext cx="4502836" cy="2800736"/>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Connection Establishment (Collision Case)</a:t>
            </a: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If the two host simultaneously attempt to establish a connection between the same sockets, the sequence of events is shown in figure.</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Only one connection is established, not two because connections are identified by their end points.</a:t>
            </a:r>
          </a:p>
        </p:txBody>
      </p:sp>
      <p:pic>
        <p:nvPicPr>
          <p:cNvPr id="3" name="Picture 2">
            <a:extLst>
              <a:ext uri="{FF2B5EF4-FFF2-40B4-BE49-F238E27FC236}">
                <a16:creationId xmlns="" xmlns:a16="http://schemas.microsoft.com/office/drawing/2014/main" id="{AD869C1B-AD20-4DE4-1CFE-633FC5C72208}"/>
              </a:ext>
            </a:extLst>
          </p:cNvPr>
          <p:cNvPicPr>
            <a:picLocks noChangeAspect="1"/>
          </p:cNvPicPr>
          <p:nvPr/>
        </p:nvPicPr>
        <p:blipFill>
          <a:blip r:embed="rId6"/>
          <a:stretch>
            <a:fillRect/>
          </a:stretch>
        </p:blipFill>
        <p:spPr>
          <a:xfrm>
            <a:off x="4630057" y="760995"/>
            <a:ext cx="4386722" cy="4108547"/>
          </a:xfrm>
          <a:prstGeom prst="rect">
            <a:avLst/>
          </a:prstGeom>
        </p:spPr>
      </p:pic>
    </p:spTree>
    <p:extLst>
      <p:ext uri="{BB962C8B-B14F-4D97-AF65-F5344CB8AC3E}">
        <p14:creationId xmlns="" xmlns:p14="http://schemas.microsoft.com/office/powerpoint/2010/main" val="2647634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TCP (Transmission Control Protocol)</a:t>
            </a:r>
          </a:p>
        </p:txBody>
      </p:sp>
      <p:sp>
        <p:nvSpPr>
          <p:cNvPr id="71" name="Google Shape;71;p15"/>
          <p:cNvSpPr txBox="1"/>
          <p:nvPr/>
        </p:nvSpPr>
        <p:spPr>
          <a:xfrm>
            <a:off x="127221" y="647358"/>
            <a:ext cx="4502836" cy="4385786"/>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Connection Termination</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In order for a connection to be released, four segments are required to completely close a connection.</a:t>
            </a:r>
          </a:p>
          <a:p>
            <a:pPr marL="271463" lvl="2" indent="-200025" algn="just">
              <a:buFont typeface="Arial" panose="020B0604020202020204" pitchFamily="34" charset="0"/>
              <a:buChar char="•"/>
            </a:pPr>
            <a:endParaRPr lang="en-US" sz="8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Four segments are necessary due to the fact that TCP is full-duplex protocol, meaning that each end must shut down independently.</a:t>
            </a:r>
          </a:p>
          <a:p>
            <a:pPr marL="271463" lvl="2" indent="-200025" algn="just">
              <a:buFont typeface="Arial" panose="020B0604020202020204" pitchFamily="34" charset="0"/>
              <a:buChar char="•"/>
            </a:pPr>
            <a:endParaRPr lang="en-US" sz="8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connection termination phase is shown in figure.</a:t>
            </a:r>
          </a:p>
          <a:p>
            <a:pPr marL="271463" lvl="2" indent="-200025" algn="just">
              <a:buFont typeface="Arial" panose="020B0604020202020204" pitchFamily="34" charset="0"/>
              <a:buChar char="•"/>
            </a:pPr>
            <a:endParaRPr lang="en-US" sz="8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Notice that instead of SYN control bit, the connection termination phase uses the FIN control bit to signal the close of a connection.</a:t>
            </a:r>
          </a:p>
          <a:p>
            <a:pPr marL="271463" lvl="2" indent="-200025" algn="just">
              <a:buFont typeface="Arial" panose="020B0604020202020204" pitchFamily="34" charset="0"/>
              <a:buChar char="•"/>
            </a:pPr>
            <a:endParaRPr lang="en-US" sz="8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To terminate the connection, the application running on host A signals TCP to close the connection. </a:t>
            </a:r>
          </a:p>
        </p:txBody>
      </p:sp>
      <p:pic>
        <p:nvPicPr>
          <p:cNvPr id="2" name="Picture 1">
            <a:extLst>
              <a:ext uri="{FF2B5EF4-FFF2-40B4-BE49-F238E27FC236}">
                <a16:creationId xmlns="" xmlns:a16="http://schemas.microsoft.com/office/drawing/2014/main" id="{9C506205-31FF-DE70-F567-8620C1502612}"/>
              </a:ext>
            </a:extLst>
          </p:cNvPr>
          <p:cNvPicPr>
            <a:picLocks noChangeAspect="1"/>
          </p:cNvPicPr>
          <p:nvPr/>
        </p:nvPicPr>
        <p:blipFill>
          <a:blip r:embed="rId6"/>
          <a:stretch>
            <a:fillRect/>
          </a:stretch>
        </p:blipFill>
        <p:spPr>
          <a:xfrm>
            <a:off x="4638513" y="873577"/>
            <a:ext cx="4359198" cy="3589565"/>
          </a:xfrm>
          <a:prstGeom prst="rect">
            <a:avLst/>
          </a:prstGeom>
        </p:spPr>
      </p:pic>
    </p:spTree>
    <p:extLst>
      <p:ext uri="{BB962C8B-B14F-4D97-AF65-F5344CB8AC3E}">
        <p14:creationId xmlns="" xmlns:p14="http://schemas.microsoft.com/office/powerpoint/2010/main" val="1622481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TCP (Transmission Control Protocol)</a:t>
            </a:r>
          </a:p>
        </p:txBody>
      </p:sp>
      <p:sp>
        <p:nvSpPr>
          <p:cNvPr id="71" name="Google Shape;71;p15"/>
          <p:cNvSpPr txBox="1"/>
          <p:nvPr/>
        </p:nvSpPr>
        <p:spPr>
          <a:xfrm>
            <a:off x="127221" y="647358"/>
            <a:ext cx="4502836" cy="4139564"/>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Connection Termination</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This generates the first FIN segment from host A to host B.</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When host B receives initial FIN segment, it immediately acknowledges the segment and notifies its destination application of the termination request.</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Once the application on host B also decide to shut down the connection, it then sends its own FIN segment, which host A will process and respond with an acknowledgement.</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There are four different scenarios for terminating connection.</a:t>
            </a:r>
          </a:p>
        </p:txBody>
      </p:sp>
      <p:pic>
        <p:nvPicPr>
          <p:cNvPr id="2" name="Picture 1">
            <a:extLst>
              <a:ext uri="{FF2B5EF4-FFF2-40B4-BE49-F238E27FC236}">
                <a16:creationId xmlns="" xmlns:a16="http://schemas.microsoft.com/office/drawing/2014/main" id="{9C506205-31FF-DE70-F567-8620C1502612}"/>
              </a:ext>
            </a:extLst>
          </p:cNvPr>
          <p:cNvPicPr>
            <a:picLocks noChangeAspect="1"/>
          </p:cNvPicPr>
          <p:nvPr/>
        </p:nvPicPr>
        <p:blipFill>
          <a:blip r:embed="rId6"/>
          <a:stretch>
            <a:fillRect/>
          </a:stretch>
        </p:blipFill>
        <p:spPr>
          <a:xfrm>
            <a:off x="4638513" y="873577"/>
            <a:ext cx="4359198" cy="3589565"/>
          </a:xfrm>
          <a:prstGeom prst="rect">
            <a:avLst/>
          </a:prstGeom>
        </p:spPr>
      </p:pic>
    </p:spTree>
    <p:extLst>
      <p:ext uri="{BB962C8B-B14F-4D97-AF65-F5344CB8AC3E}">
        <p14:creationId xmlns="" xmlns:p14="http://schemas.microsoft.com/office/powerpoint/2010/main" val="3433992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TCP (Transmission Control Protocol)</a:t>
            </a:r>
          </a:p>
        </p:txBody>
      </p:sp>
      <p:sp>
        <p:nvSpPr>
          <p:cNvPr id="71" name="Google Shape;71;p15"/>
          <p:cNvSpPr txBox="1"/>
          <p:nvPr/>
        </p:nvSpPr>
        <p:spPr>
          <a:xfrm>
            <a:off x="127221" y="647358"/>
            <a:ext cx="4502836" cy="3908732"/>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Connection Termination (Normal case of 3-way Handshake)</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One of the user sends a DR (Disconnected request) TPDU to initiate the connection release.</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When it arrives, the receipt sends back and DR TPDU and start a timer.</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When this DR arrives, the original sender sends back an ACK TPDU and releases the connection.</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Finally, when the ACK TPDU arrives, the receiver also releases the connection.</a:t>
            </a:r>
          </a:p>
        </p:txBody>
      </p:sp>
      <p:pic>
        <p:nvPicPr>
          <p:cNvPr id="3" name="Picture 2">
            <a:extLst>
              <a:ext uri="{FF2B5EF4-FFF2-40B4-BE49-F238E27FC236}">
                <a16:creationId xmlns="" xmlns:a16="http://schemas.microsoft.com/office/drawing/2014/main" id="{E09CA700-2AB6-623B-B891-BB8230B30F83}"/>
              </a:ext>
            </a:extLst>
          </p:cNvPr>
          <p:cNvPicPr>
            <a:picLocks noChangeAspect="1"/>
          </p:cNvPicPr>
          <p:nvPr/>
        </p:nvPicPr>
        <p:blipFill>
          <a:blip r:embed="rId6"/>
          <a:stretch>
            <a:fillRect/>
          </a:stretch>
        </p:blipFill>
        <p:spPr>
          <a:xfrm>
            <a:off x="4736263" y="1081314"/>
            <a:ext cx="4280516" cy="3338285"/>
          </a:xfrm>
          <a:prstGeom prst="rect">
            <a:avLst/>
          </a:prstGeom>
        </p:spPr>
      </p:pic>
    </p:spTree>
    <p:extLst>
      <p:ext uri="{BB962C8B-B14F-4D97-AF65-F5344CB8AC3E}">
        <p14:creationId xmlns="" xmlns:p14="http://schemas.microsoft.com/office/powerpoint/2010/main" val="1762370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2"/>
          <p:cNvPicPr preferRelativeResize="0"/>
          <p:nvPr/>
        </p:nvPicPr>
        <p:blipFill>
          <a:blip r:embed="rId3">
            <a:alphaModFix/>
          </a:blip>
          <a:stretch>
            <a:fillRect/>
          </a:stretch>
        </p:blipFill>
        <p:spPr>
          <a:xfrm>
            <a:off x="4750" y="4750"/>
            <a:ext cx="9134475" cy="5133975"/>
          </a:xfrm>
          <a:prstGeom prst="rect">
            <a:avLst/>
          </a:prstGeom>
          <a:noFill/>
          <a:ln>
            <a:noFill/>
          </a:ln>
        </p:spPr>
      </p:pic>
      <p:pic>
        <p:nvPicPr>
          <p:cNvPr id="166" name="Google Shape;166;p22"/>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71" name="Google Shape;171;p22"/>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1" name="Google Shape;71;p15"/>
          <p:cNvSpPr txBox="1"/>
          <p:nvPr/>
        </p:nvSpPr>
        <p:spPr>
          <a:xfrm>
            <a:off x="333812" y="1655725"/>
            <a:ext cx="4830903" cy="1292631"/>
          </a:xfrm>
          <a:prstGeom prst="rect">
            <a:avLst/>
          </a:prstGeom>
          <a:noFill/>
          <a:ln>
            <a:noFill/>
          </a:ln>
        </p:spPr>
        <p:txBody>
          <a:bodyPr spcFirstLastPara="1" wrap="square" lIns="91425" tIns="91425" rIns="91425" bIns="91425" anchor="t" anchorCtr="0">
            <a:spAutoFit/>
          </a:bodyPr>
          <a:lstStyle/>
          <a:p>
            <a:pPr lvl="0"/>
            <a:r>
              <a:rPr lang="en-US" sz="3600" b="1" dirty="0">
                <a:solidFill>
                  <a:srgbClr val="666666"/>
                </a:solidFill>
                <a:latin typeface="Proxima Nova"/>
                <a:ea typeface="Proxima Nova"/>
                <a:cs typeface="Proxima Nova"/>
                <a:sym typeface="Proxima Nova"/>
              </a:rPr>
              <a:t>Unit - </a:t>
            </a:r>
            <a:r>
              <a:rPr lang="en-IN" sz="3600" b="1" dirty="0">
                <a:solidFill>
                  <a:srgbClr val="666666"/>
                </a:solidFill>
                <a:latin typeface="Proxima Nova"/>
                <a:ea typeface="Proxima Nova"/>
                <a:cs typeface="Proxima Nova"/>
                <a:sym typeface="Proxima Nova"/>
              </a:rPr>
              <a:t>3</a:t>
            </a:r>
          </a:p>
          <a:p>
            <a:r>
              <a:rPr lang="en-US" sz="3600" b="1" dirty="0">
                <a:solidFill>
                  <a:srgbClr val="666666"/>
                </a:solidFill>
                <a:latin typeface="Proxima Nova"/>
              </a:rPr>
              <a:t>Transport Layer</a:t>
            </a:r>
            <a:endParaRPr sz="3600" b="1" dirty="0">
              <a:solidFill>
                <a:srgbClr val="666666"/>
              </a:solidFill>
              <a:latin typeface="Proxima Nova"/>
            </a:endParaRPr>
          </a:p>
        </p:txBody>
      </p:sp>
      <p:sp>
        <p:nvSpPr>
          <p:cNvPr id="12" name="Google Shape;73;p15"/>
          <p:cNvSpPr txBox="1"/>
          <p:nvPr/>
        </p:nvSpPr>
        <p:spPr>
          <a:xfrm>
            <a:off x="333812" y="4253501"/>
            <a:ext cx="3362534" cy="677078"/>
          </a:xfrm>
          <a:prstGeom prst="rect">
            <a:avLst/>
          </a:prstGeom>
          <a:noFill/>
          <a:ln>
            <a:noFill/>
          </a:ln>
        </p:spPr>
        <p:txBody>
          <a:bodyPr spcFirstLastPara="1" wrap="square" lIns="91425" tIns="91425" rIns="91425" bIns="91425" anchor="t" anchorCtr="0">
            <a:spAutoFit/>
          </a:bodyPr>
          <a:lstStyle/>
          <a:p>
            <a:pPr lvl="0"/>
            <a:r>
              <a:rPr lang="en-US" sz="1600" dirty="0">
                <a:solidFill>
                  <a:schemeClr val="dk2"/>
                </a:solidFill>
                <a:latin typeface="Cambria" panose="02040503050406030204" pitchFamily="18" charset="0"/>
                <a:ea typeface="Cambria" panose="02040503050406030204" pitchFamily="18" charset="0"/>
              </a:rPr>
              <a:t>Prof. </a:t>
            </a:r>
            <a:r>
              <a:rPr lang="en-US" sz="1600" dirty="0" err="1" smtClean="0">
                <a:solidFill>
                  <a:schemeClr val="dk2"/>
                </a:solidFill>
                <a:latin typeface="Cambria" panose="02040503050406030204" pitchFamily="18" charset="0"/>
                <a:ea typeface="Cambria" panose="02040503050406030204" pitchFamily="18" charset="0"/>
              </a:rPr>
              <a:t>Megha</a:t>
            </a:r>
            <a:r>
              <a:rPr lang="en-US" sz="1600" dirty="0" smtClean="0">
                <a:solidFill>
                  <a:schemeClr val="dk2"/>
                </a:solidFill>
                <a:latin typeface="Cambria" panose="02040503050406030204" pitchFamily="18" charset="0"/>
                <a:ea typeface="Cambria" panose="02040503050406030204" pitchFamily="18" charset="0"/>
              </a:rPr>
              <a:t> Mudholkar</a:t>
            </a:r>
            <a:endParaRPr lang="en-US" sz="1600" dirty="0">
              <a:solidFill>
                <a:schemeClr val="dk2"/>
              </a:solidFill>
              <a:latin typeface="Cambria" panose="02040503050406030204" pitchFamily="18" charset="0"/>
              <a:ea typeface="Cambria" panose="02040503050406030204" pitchFamily="18" charset="0"/>
            </a:endParaRPr>
          </a:p>
          <a:p>
            <a:pPr lvl="0"/>
            <a:r>
              <a:rPr lang="en-US" sz="1600" dirty="0">
                <a:solidFill>
                  <a:schemeClr val="dk2"/>
                </a:solidFill>
                <a:latin typeface="Cambria" panose="02040503050406030204" pitchFamily="18" charset="0"/>
                <a:ea typeface="Cambria" panose="02040503050406030204" pitchFamily="18" charset="0"/>
              </a:rPr>
              <a:t>Computer Engineering Department</a:t>
            </a:r>
            <a:endParaRPr sz="1600" dirty="0">
              <a:solidFill>
                <a:schemeClr val="dk2"/>
              </a:solidFill>
              <a:latin typeface="Cambria" panose="02040503050406030204" pitchFamily="18" charset="0"/>
              <a:ea typeface="Cambria" panose="02040503050406030204" pitchFamily="18" charset="0"/>
            </a:endParaRPr>
          </a:p>
        </p:txBody>
      </p:sp>
      <p:sp>
        <p:nvSpPr>
          <p:cNvPr id="13" name="Google Shape;71;p15"/>
          <p:cNvSpPr txBox="1"/>
          <p:nvPr/>
        </p:nvSpPr>
        <p:spPr>
          <a:xfrm>
            <a:off x="406433" y="724875"/>
            <a:ext cx="3491392" cy="461635"/>
          </a:xfrm>
          <a:prstGeom prst="rect">
            <a:avLst/>
          </a:prstGeom>
          <a:noFill/>
          <a:ln>
            <a:noFill/>
          </a:ln>
        </p:spPr>
        <p:txBody>
          <a:bodyPr spcFirstLastPara="1" wrap="square" lIns="91425" tIns="91425" rIns="91425" bIns="91425" anchor="t" anchorCtr="0">
            <a:spAutoFit/>
          </a:bodyPr>
          <a:lstStyle/>
          <a:p>
            <a:pPr lvl="0"/>
            <a:r>
              <a:rPr lang="en-IN" sz="1800" b="1" dirty="0">
                <a:solidFill>
                  <a:srgbClr val="666666"/>
                </a:solidFill>
                <a:latin typeface="Cambria" panose="02040503050406030204" pitchFamily="18" charset="0"/>
                <a:ea typeface="Cambria" panose="02040503050406030204" pitchFamily="18" charset="0"/>
              </a:rPr>
              <a:t>01CE0410</a:t>
            </a:r>
            <a:r>
              <a:rPr lang="en-IN" sz="1800" b="1" dirty="0">
                <a:solidFill>
                  <a:srgbClr val="666666"/>
                </a:solidFill>
                <a:latin typeface="Cambria" panose="02040503050406030204" pitchFamily="18" charset="0"/>
                <a:ea typeface="Cambria" panose="02040503050406030204" pitchFamily="18" charset="0"/>
                <a:cs typeface="Proxima Nova"/>
                <a:sym typeface="Proxima Nova"/>
              </a:rPr>
              <a:t> – </a:t>
            </a:r>
            <a:r>
              <a:rPr lang="en-IN" sz="1800" b="1">
                <a:solidFill>
                  <a:srgbClr val="666666"/>
                </a:solidFill>
                <a:latin typeface="Cambria" panose="02040503050406030204" pitchFamily="18" charset="0"/>
                <a:ea typeface="Cambria" panose="02040503050406030204" pitchFamily="18" charset="0"/>
                <a:cs typeface="Proxima Nova"/>
                <a:sym typeface="Proxima Nova"/>
              </a:rPr>
              <a:t>Computer Network</a:t>
            </a:r>
            <a:endParaRPr lang="en-IN" sz="1800" b="1" dirty="0">
              <a:solidFill>
                <a:srgbClr val="666666"/>
              </a:solidFill>
              <a:latin typeface="Cambria" panose="02040503050406030204" pitchFamily="18" charset="0"/>
              <a:ea typeface="Cambria" panose="02040503050406030204" pitchFamily="18" charset="0"/>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TCP (Transmission Control Protocol)</a:t>
            </a:r>
          </a:p>
        </p:txBody>
      </p:sp>
      <p:sp>
        <p:nvSpPr>
          <p:cNvPr id="71" name="Google Shape;71;p15"/>
          <p:cNvSpPr txBox="1"/>
          <p:nvPr/>
        </p:nvSpPr>
        <p:spPr>
          <a:xfrm>
            <a:off x="127221" y="647358"/>
            <a:ext cx="4502836" cy="1692741"/>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Connection Termination (Final Ack lost)</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If the final ACK is lost, the situation is save by the timer. When the timer expires, the connection released anyway.</a:t>
            </a:r>
          </a:p>
        </p:txBody>
      </p:sp>
      <p:pic>
        <p:nvPicPr>
          <p:cNvPr id="2" name="Picture 1">
            <a:extLst>
              <a:ext uri="{FF2B5EF4-FFF2-40B4-BE49-F238E27FC236}">
                <a16:creationId xmlns="" xmlns:a16="http://schemas.microsoft.com/office/drawing/2014/main" id="{18B295A6-71F4-B2DA-6A5E-A1CE1927CF7C}"/>
              </a:ext>
            </a:extLst>
          </p:cNvPr>
          <p:cNvPicPr>
            <a:picLocks noChangeAspect="1"/>
          </p:cNvPicPr>
          <p:nvPr/>
        </p:nvPicPr>
        <p:blipFill>
          <a:blip r:embed="rId6"/>
          <a:stretch>
            <a:fillRect/>
          </a:stretch>
        </p:blipFill>
        <p:spPr>
          <a:xfrm>
            <a:off x="4630057" y="1184739"/>
            <a:ext cx="4386722" cy="3276943"/>
          </a:xfrm>
          <a:prstGeom prst="rect">
            <a:avLst/>
          </a:prstGeom>
        </p:spPr>
      </p:pic>
    </p:spTree>
    <p:extLst>
      <p:ext uri="{BB962C8B-B14F-4D97-AF65-F5344CB8AC3E}">
        <p14:creationId xmlns="" xmlns:p14="http://schemas.microsoft.com/office/powerpoint/2010/main" val="2818136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TCP (Transmission Control Protocol)</a:t>
            </a:r>
          </a:p>
        </p:txBody>
      </p:sp>
      <p:sp>
        <p:nvSpPr>
          <p:cNvPr id="71" name="Google Shape;71;p15"/>
          <p:cNvSpPr txBox="1"/>
          <p:nvPr/>
        </p:nvSpPr>
        <p:spPr>
          <a:xfrm>
            <a:off x="127221" y="647358"/>
            <a:ext cx="4502836" cy="2185183"/>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Connection Termination (Response lost)</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If the second </a:t>
            </a:r>
            <a:r>
              <a:rPr lang="en-US" sz="1600" dirty="0" smtClean="0">
                <a:latin typeface="Cambria" panose="02040503050406030204" pitchFamily="18" charset="0"/>
                <a:ea typeface="Cambria" panose="02040503050406030204" pitchFamily="18" charset="0"/>
              </a:rPr>
              <a:t>DR </a:t>
            </a:r>
            <a:r>
              <a:rPr lang="en-US" sz="1600" dirty="0">
                <a:latin typeface="Cambria" panose="02040503050406030204" pitchFamily="18" charset="0"/>
                <a:ea typeface="Cambria" panose="02040503050406030204" pitchFamily="18" charset="0"/>
              </a:rPr>
              <a:t>lost then the user initiating the disconnection will not receive the expected response, will time out. The second time no TPDU are lost and all TPDU are delivered correctly on time.</a:t>
            </a:r>
          </a:p>
        </p:txBody>
      </p:sp>
      <p:pic>
        <p:nvPicPr>
          <p:cNvPr id="3" name="Picture 2">
            <a:extLst>
              <a:ext uri="{FF2B5EF4-FFF2-40B4-BE49-F238E27FC236}">
                <a16:creationId xmlns="" xmlns:a16="http://schemas.microsoft.com/office/drawing/2014/main" id="{C90EC001-A7DC-6F18-17EB-A310D65B3373}"/>
              </a:ext>
            </a:extLst>
          </p:cNvPr>
          <p:cNvPicPr>
            <a:picLocks noChangeAspect="1"/>
          </p:cNvPicPr>
          <p:nvPr/>
        </p:nvPicPr>
        <p:blipFill>
          <a:blip r:embed="rId6"/>
          <a:stretch>
            <a:fillRect/>
          </a:stretch>
        </p:blipFill>
        <p:spPr>
          <a:xfrm>
            <a:off x="4630057" y="1162671"/>
            <a:ext cx="4386722" cy="3438358"/>
          </a:xfrm>
          <a:prstGeom prst="rect">
            <a:avLst/>
          </a:prstGeom>
        </p:spPr>
      </p:pic>
    </p:spTree>
    <p:extLst>
      <p:ext uri="{BB962C8B-B14F-4D97-AF65-F5344CB8AC3E}">
        <p14:creationId xmlns="" xmlns:p14="http://schemas.microsoft.com/office/powerpoint/2010/main" val="725419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TCP (Transmission Control Protocol)</a:t>
            </a:r>
          </a:p>
        </p:txBody>
      </p:sp>
      <p:sp>
        <p:nvSpPr>
          <p:cNvPr id="71" name="Google Shape;71;p15"/>
          <p:cNvSpPr txBox="1"/>
          <p:nvPr/>
        </p:nvSpPr>
        <p:spPr>
          <a:xfrm>
            <a:off x="127221" y="647358"/>
            <a:ext cx="4502836" cy="1938962"/>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Connection Termination (Response lost and subsequent DR lost)</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If host A sends DR, it receives by host B. Then host B sends DR, it lost. Again host A sends subsequent DR, it also lost. After time session expires connection automatically terminated.</a:t>
            </a:r>
          </a:p>
        </p:txBody>
      </p:sp>
      <p:pic>
        <p:nvPicPr>
          <p:cNvPr id="2" name="Picture 1">
            <a:extLst>
              <a:ext uri="{FF2B5EF4-FFF2-40B4-BE49-F238E27FC236}">
                <a16:creationId xmlns="" xmlns:a16="http://schemas.microsoft.com/office/drawing/2014/main" id="{C203B9DB-6274-07B7-5BBA-70347784F735}"/>
              </a:ext>
            </a:extLst>
          </p:cNvPr>
          <p:cNvPicPr>
            <a:picLocks noChangeAspect="1"/>
          </p:cNvPicPr>
          <p:nvPr/>
        </p:nvPicPr>
        <p:blipFill>
          <a:blip r:embed="rId6"/>
          <a:stretch>
            <a:fillRect/>
          </a:stretch>
        </p:blipFill>
        <p:spPr>
          <a:xfrm>
            <a:off x="4638513" y="1220333"/>
            <a:ext cx="4374541" cy="3333471"/>
          </a:xfrm>
          <a:prstGeom prst="rect">
            <a:avLst/>
          </a:prstGeom>
        </p:spPr>
      </p:pic>
    </p:spTree>
    <p:extLst>
      <p:ext uri="{BB962C8B-B14F-4D97-AF65-F5344CB8AC3E}">
        <p14:creationId xmlns="" xmlns:p14="http://schemas.microsoft.com/office/powerpoint/2010/main" val="2365490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TCP (Transmission Control Protocol)</a:t>
            </a:r>
          </a:p>
        </p:txBody>
      </p:sp>
      <p:sp>
        <p:nvSpPr>
          <p:cNvPr id="71" name="Google Shape;71;p15"/>
          <p:cNvSpPr txBox="1"/>
          <p:nvPr/>
        </p:nvSpPr>
        <p:spPr>
          <a:xfrm>
            <a:off x="127222" y="647358"/>
            <a:ext cx="3245536" cy="4555063"/>
          </a:xfrm>
          <a:prstGeom prst="rect">
            <a:avLst/>
          </a:prstGeom>
          <a:noFill/>
          <a:ln>
            <a:noFill/>
          </a:ln>
        </p:spPr>
        <p:txBody>
          <a:bodyPr spcFirstLastPara="1" wrap="square" lIns="91425" tIns="91425" rIns="91425" bIns="91425" anchor="t" anchorCtr="0">
            <a:spAutoFit/>
          </a:bodyPr>
          <a:lstStyle/>
          <a:p>
            <a:pPr marL="268288" lvl="2" indent="-268288" algn="just">
              <a:buFont typeface="Wingdings" panose="05000000000000000000" pitchFamily="2" charset="2"/>
              <a:buChar char="q"/>
            </a:pPr>
            <a:r>
              <a:rPr lang="en-US" b="1" dirty="0">
                <a:latin typeface="Cambria" panose="02040503050406030204" pitchFamily="18" charset="0"/>
                <a:ea typeface="Cambria" panose="02040503050406030204" pitchFamily="18" charset="0"/>
              </a:rPr>
              <a:t>Multiplexing &amp; Demultiplexing</a:t>
            </a: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UDP and TCP perform the demultiplexing and multiplexing jobs by including two special fields in the segment headers: the source port number field and the destination port number field. </a:t>
            </a:r>
          </a:p>
          <a:p>
            <a:pPr marL="271463" lvl="2" indent="-200025" algn="just">
              <a:buFont typeface="Arial" panose="020B0604020202020204" pitchFamily="34" charset="0"/>
              <a:buChar char="•"/>
            </a:pPr>
            <a:r>
              <a:rPr lang="en-US" sz="1500" b="1" dirty="0">
                <a:latin typeface="Cambria" panose="02040503050406030204" pitchFamily="18" charset="0"/>
                <a:ea typeface="Cambria" panose="02040503050406030204" pitchFamily="18" charset="0"/>
              </a:rPr>
              <a:t>Multiplexing: </a:t>
            </a:r>
            <a:r>
              <a:rPr lang="en-US" sz="1500" dirty="0">
                <a:latin typeface="Cambria" panose="02040503050406030204" pitchFamily="18" charset="0"/>
                <a:ea typeface="Cambria" panose="02040503050406030204" pitchFamily="18" charset="0"/>
              </a:rPr>
              <a:t>Gathering data from multiple application processes of the sender, enveloping that data with a header, and sending them as a whole to the intended receiver is called multiplexing. </a:t>
            </a:r>
          </a:p>
          <a:p>
            <a:pPr marL="271463" lvl="2" indent="-200025" algn="just">
              <a:buFont typeface="Arial" panose="020B0604020202020204" pitchFamily="34" charset="0"/>
              <a:buChar char="•"/>
            </a:pPr>
            <a:r>
              <a:rPr lang="en-US" sz="1500" b="1" dirty="0">
                <a:latin typeface="Cambria" panose="02040503050406030204" pitchFamily="18" charset="0"/>
                <a:ea typeface="Cambria" panose="02040503050406030204" pitchFamily="18" charset="0"/>
              </a:rPr>
              <a:t>Demultiplexing: </a:t>
            </a:r>
            <a:r>
              <a:rPr lang="en-US" sz="1500" dirty="0">
                <a:latin typeface="Cambria" panose="02040503050406030204" pitchFamily="18" charset="0"/>
                <a:ea typeface="Cambria" panose="02040503050406030204" pitchFamily="18" charset="0"/>
              </a:rPr>
              <a:t>Delivering received segments at the receiver side to the correct app layer processes is called demultiplexing. </a:t>
            </a:r>
          </a:p>
        </p:txBody>
      </p:sp>
      <p:pic>
        <p:nvPicPr>
          <p:cNvPr id="2" name="Picture 1">
            <a:extLst>
              <a:ext uri="{FF2B5EF4-FFF2-40B4-BE49-F238E27FC236}">
                <a16:creationId xmlns="" xmlns:a16="http://schemas.microsoft.com/office/drawing/2014/main" id="{42CBC3D9-0F0B-A62A-DDDC-69DDCAB82DC0}"/>
              </a:ext>
            </a:extLst>
          </p:cNvPr>
          <p:cNvPicPr>
            <a:picLocks noChangeAspect="1"/>
          </p:cNvPicPr>
          <p:nvPr/>
        </p:nvPicPr>
        <p:blipFill rotWithShape="1">
          <a:blip r:embed="rId6"/>
          <a:srcRect l="8988" t="9029" r="9083" b="6878"/>
          <a:stretch/>
        </p:blipFill>
        <p:spPr>
          <a:xfrm>
            <a:off x="3372758" y="899884"/>
            <a:ext cx="5672656" cy="3860801"/>
          </a:xfrm>
          <a:prstGeom prst="rect">
            <a:avLst/>
          </a:prstGeom>
        </p:spPr>
      </p:pic>
    </p:spTree>
    <p:extLst>
      <p:ext uri="{BB962C8B-B14F-4D97-AF65-F5344CB8AC3E}">
        <p14:creationId xmlns="" xmlns:p14="http://schemas.microsoft.com/office/powerpoint/2010/main" val="3311318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8487"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TCP (Transmission Control Protocol)</a:t>
            </a:r>
          </a:p>
        </p:txBody>
      </p:sp>
      <p:pic>
        <p:nvPicPr>
          <p:cNvPr id="3" name="Picture 2">
            <a:extLst>
              <a:ext uri="{FF2B5EF4-FFF2-40B4-BE49-F238E27FC236}">
                <a16:creationId xmlns="" xmlns:a16="http://schemas.microsoft.com/office/drawing/2014/main" id="{7B1EB2C2-E757-2A37-154E-5BC4D75A1D1D}"/>
              </a:ext>
            </a:extLst>
          </p:cNvPr>
          <p:cNvPicPr>
            <a:picLocks noChangeAspect="1"/>
          </p:cNvPicPr>
          <p:nvPr/>
        </p:nvPicPr>
        <p:blipFill>
          <a:blip r:embed="rId6"/>
          <a:stretch>
            <a:fillRect/>
          </a:stretch>
        </p:blipFill>
        <p:spPr>
          <a:xfrm>
            <a:off x="1510825" y="683318"/>
            <a:ext cx="7462410" cy="4252911"/>
          </a:xfrm>
          <a:prstGeom prst="rect">
            <a:avLst/>
          </a:prstGeom>
        </p:spPr>
      </p:pic>
      <p:sp>
        <p:nvSpPr>
          <p:cNvPr id="71" name="Google Shape;71;p15"/>
          <p:cNvSpPr txBox="1"/>
          <p:nvPr/>
        </p:nvSpPr>
        <p:spPr>
          <a:xfrm>
            <a:off x="170765" y="4499248"/>
            <a:ext cx="2195064" cy="615523"/>
          </a:xfrm>
          <a:prstGeom prst="rect">
            <a:avLst/>
          </a:prstGeom>
          <a:noFill/>
          <a:ln>
            <a:noFill/>
          </a:ln>
        </p:spPr>
        <p:txBody>
          <a:bodyPr spcFirstLastPara="1" wrap="square" lIns="91425" tIns="91425" rIns="91425" bIns="91425" anchor="t" anchorCtr="0">
            <a:spAutoFit/>
          </a:bodyPr>
          <a:lstStyle/>
          <a:p>
            <a:pPr lvl="2" algn="ctr" defTabSz="719138"/>
            <a:r>
              <a:rPr lang="en-US" b="1" dirty="0">
                <a:latin typeface="Cambria" panose="02040503050406030204" pitchFamily="18" charset="0"/>
                <a:ea typeface="Cambria" panose="02040503050406030204" pitchFamily="18" charset="0"/>
              </a:rPr>
              <a:t>Example of Multiplexing </a:t>
            </a:r>
          </a:p>
          <a:p>
            <a:pPr lvl="2" algn="ctr"/>
            <a:r>
              <a:rPr lang="en-US" b="1" dirty="0">
                <a:latin typeface="Cambria" panose="02040503050406030204" pitchFamily="18" charset="0"/>
                <a:ea typeface="Cambria" panose="02040503050406030204" pitchFamily="18" charset="0"/>
              </a:rPr>
              <a:t>&amp; Demultiplexing</a:t>
            </a:r>
          </a:p>
        </p:txBody>
      </p:sp>
    </p:spTree>
    <p:extLst>
      <p:ext uri="{BB962C8B-B14F-4D97-AF65-F5344CB8AC3E}">
        <p14:creationId xmlns="" xmlns:p14="http://schemas.microsoft.com/office/powerpoint/2010/main" val="689267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TCP (Transmission Control Protocol)</a:t>
            </a:r>
          </a:p>
        </p:txBody>
      </p:sp>
      <p:sp>
        <p:nvSpPr>
          <p:cNvPr id="71" name="Google Shape;71;p15"/>
          <p:cNvSpPr txBox="1"/>
          <p:nvPr/>
        </p:nvSpPr>
        <p:spPr>
          <a:xfrm>
            <a:off x="127221" y="647358"/>
            <a:ext cx="8857121" cy="4385786"/>
          </a:xfrm>
          <a:prstGeom prst="rect">
            <a:avLst/>
          </a:prstGeom>
          <a:noFill/>
          <a:ln>
            <a:noFill/>
          </a:ln>
        </p:spPr>
        <p:txBody>
          <a:bodyPr spcFirstLastPara="1" wrap="square" lIns="91425" tIns="91425" rIns="91425" bIns="91425" anchor="t" anchorCtr="0">
            <a:spAutoFit/>
          </a:bodyPr>
          <a:lstStyle/>
          <a:p>
            <a:pPr marL="268288" lvl="2" indent="-268288" algn="just">
              <a:buFont typeface="Wingdings" panose="05000000000000000000" pitchFamily="2" charset="2"/>
              <a:buChar char="q"/>
            </a:pPr>
            <a:r>
              <a:rPr lang="en-US" sz="1800" b="1" dirty="0">
                <a:latin typeface="Cambria" panose="02040503050406030204" pitchFamily="18" charset="0"/>
                <a:ea typeface="Cambria" panose="02040503050406030204" pitchFamily="18" charset="0"/>
              </a:rPr>
              <a:t>Example of Multiplexing &amp; Demultiplexing</a:t>
            </a: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Let us consider two messaging apps that are widely used nowadays viz. Hike and WhatsApp. Suppose A is the sender and B is the receiver. Both sender and receiver have these applications installed in their system (say smartphone).</a:t>
            </a:r>
          </a:p>
          <a:p>
            <a:pPr marL="271463" lvl="2" indent="-200025" algn="just">
              <a:buFont typeface="Arial" panose="020B0604020202020204" pitchFamily="34" charset="0"/>
              <a:buChar char="•"/>
            </a:pPr>
            <a:endParaRPr lang="en-US" sz="15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Suppose A wants to send messages to B in WhatsApp and hike both. In order to do so, A must mention the IP address of B and destination port number of the WhatsApp while sending the message through the WhatsApp application. Similarly, for the latter case, A must mention the IP address of B and the destination port number of the hike while sending the message. </a:t>
            </a:r>
          </a:p>
          <a:p>
            <a:pPr marL="271463" lvl="2" indent="-200025" algn="just">
              <a:buFont typeface="Arial" panose="020B0604020202020204" pitchFamily="34" charset="0"/>
              <a:buChar char="•"/>
            </a:pPr>
            <a:endParaRPr lang="en-US" sz="15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Now the messages from both the apps will be wrapped up along with appropriate headers(viz. source IP address, destination IP address, source port no, destination port number) and sent as a single message to the receiver. This process is called multiplexing. At the destination, the received message is unwrapped and sent to the appropriate application by looking to the destination the port number.</a:t>
            </a:r>
          </a:p>
          <a:p>
            <a:pPr marL="271463" lvl="2" indent="-200025" algn="just">
              <a:buFont typeface="Arial" panose="020B0604020202020204" pitchFamily="34" charset="0"/>
              <a:buChar char="•"/>
            </a:pPr>
            <a:endParaRPr lang="en-US" sz="15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This process is called demultiplexing.</a:t>
            </a:r>
          </a:p>
          <a:p>
            <a:pPr marL="271463" lvl="2" indent="-200025" algn="just">
              <a:buFont typeface="Arial" panose="020B0604020202020204" pitchFamily="34" charset="0"/>
              <a:buChar char="•"/>
            </a:pPr>
            <a:endParaRPr lang="en-US" sz="15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Similarly, B can also transfer the messages to A. </a:t>
            </a:r>
          </a:p>
        </p:txBody>
      </p:sp>
    </p:spTree>
    <p:extLst>
      <p:ext uri="{BB962C8B-B14F-4D97-AF65-F5344CB8AC3E}">
        <p14:creationId xmlns="" xmlns:p14="http://schemas.microsoft.com/office/powerpoint/2010/main" val="962593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TCP (Transmission Control Protocol)</a:t>
            </a:r>
          </a:p>
        </p:txBody>
      </p:sp>
      <p:sp>
        <p:nvSpPr>
          <p:cNvPr id="71" name="Google Shape;71;p15"/>
          <p:cNvSpPr txBox="1"/>
          <p:nvPr/>
        </p:nvSpPr>
        <p:spPr>
          <a:xfrm>
            <a:off x="127221" y="647358"/>
            <a:ext cx="8857121" cy="3123902"/>
          </a:xfrm>
          <a:prstGeom prst="rect">
            <a:avLst/>
          </a:prstGeom>
          <a:noFill/>
          <a:ln>
            <a:noFill/>
          </a:ln>
        </p:spPr>
        <p:txBody>
          <a:bodyPr spcFirstLastPara="1" wrap="square" lIns="91425" tIns="91425" rIns="91425" bIns="91425" anchor="t" anchorCtr="0">
            <a:spAutoFit/>
          </a:bodyPr>
          <a:lstStyle/>
          <a:p>
            <a:pPr marL="268288" lvl="2" indent="-268288"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Connectionless Multiplexing &amp; Demultiplexing</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UDP socket is identified by two-segment:</a:t>
            </a:r>
          </a:p>
          <a:p>
            <a:pPr marL="623888" lvl="2" indent="-342900" algn="just">
              <a:buFont typeface="+mj-lt"/>
              <a:buAutoNum type="arabicPeriod"/>
            </a:pPr>
            <a:r>
              <a:rPr lang="en-US" sz="1600" dirty="0">
                <a:latin typeface="Cambria" panose="02040503050406030204" pitchFamily="18" charset="0"/>
                <a:ea typeface="Cambria" panose="02040503050406030204" pitchFamily="18" charset="0"/>
              </a:rPr>
              <a:t>Destination IP address</a:t>
            </a:r>
          </a:p>
          <a:p>
            <a:pPr marL="623888" lvl="2" indent="-342900" algn="just">
              <a:buFont typeface="+mj-lt"/>
              <a:buAutoNum type="arabicPeriod"/>
            </a:pPr>
            <a:r>
              <a:rPr lang="en-US" sz="1600" dirty="0">
                <a:latin typeface="Cambria" panose="02040503050406030204" pitchFamily="18" charset="0"/>
                <a:ea typeface="Cambria" panose="02040503050406030204" pitchFamily="18" charset="0"/>
              </a:rPr>
              <a:t>Destination port number</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68288" lvl="2" indent="-268288"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Connection-Oriented Multiplexing &amp; Demultiplexing</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TCP socket is identified by four segment:</a:t>
            </a:r>
          </a:p>
          <a:p>
            <a:pPr marL="623888" lvl="2" indent="-342900" algn="just">
              <a:buFont typeface="+mj-lt"/>
              <a:buAutoNum type="arabicPeriod"/>
            </a:pPr>
            <a:r>
              <a:rPr lang="en-US" sz="1600" dirty="0">
                <a:latin typeface="Cambria" panose="02040503050406030204" pitchFamily="18" charset="0"/>
                <a:ea typeface="Cambria" panose="02040503050406030204" pitchFamily="18" charset="0"/>
              </a:rPr>
              <a:t>Source IP address</a:t>
            </a:r>
          </a:p>
          <a:p>
            <a:pPr marL="623888" lvl="2" indent="-342900" algn="just">
              <a:buFont typeface="+mj-lt"/>
              <a:buAutoNum type="arabicPeriod"/>
            </a:pPr>
            <a:r>
              <a:rPr lang="en-US" sz="1600" dirty="0">
                <a:latin typeface="Cambria" panose="02040503050406030204" pitchFamily="18" charset="0"/>
                <a:ea typeface="Cambria" panose="02040503050406030204" pitchFamily="18" charset="0"/>
              </a:rPr>
              <a:t>Source port number</a:t>
            </a:r>
          </a:p>
          <a:p>
            <a:pPr marL="623888" lvl="2" indent="-342900" algn="just">
              <a:buFont typeface="+mj-lt"/>
              <a:buAutoNum type="arabicPeriod"/>
            </a:pPr>
            <a:r>
              <a:rPr lang="en-US" sz="1600" dirty="0">
                <a:latin typeface="Cambria" panose="02040503050406030204" pitchFamily="18" charset="0"/>
                <a:ea typeface="Cambria" panose="02040503050406030204" pitchFamily="18" charset="0"/>
              </a:rPr>
              <a:t>Destination IP address</a:t>
            </a:r>
          </a:p>
          <a:p>
            <a:pPr marL="623888" lvl="2" indent="-342900" algn="just">
              <a:buFont typeface="+mj-lt"/>
              <a:buAutoNum type="arabicPeriod"/>
            </a:pPr>
            <a:r>
              <a:rPr lang="en-US" sz="1600" dirty="0">
                <a:latin typeface="Cambria" panose="02040503050406030204" pitchFamily="18" charset="0"/>
                <a:ea typeface="Cambria" panose="02040503050406030204" pitchFamily="18" charset="0"/>
              </a:rPr>
              <a:t>Destination port number</a:t>
            </a:r>
          </a:p>
          <a:p>
            <a:pPr marL="271463" lvl="2" indent="-200025" algn="just">
              <a:buFont typeface="Arial" panose="020B0604020202020204" pitchFamily="34" charset="0"/>
              <a:buChar char="•"/>
            </a:pPr>
            <a:endParaRPr lang="en-US" sz="1500" dirty="0">
              <a:latin typeface="Cambria" panose="02040503050406030204" pitchFamily="18" charset="0"/>
              <a:ea typeface="Cambria" panose="02040503050406030204" pitchFamily="18" charset="0"/>
            </a:endParaRPr>
          </a:p>
        </p:txBody>
      </p:sp>
    </p:spTree>
    <p:extLst>
      <p:ext uri="{BB962C8B-B14F-4D97-AF65-F5344CB8AC3E}">
        <p14:creationId xmlns="" xmlns:p14="http://schemas.microsoft.com/office/powerpoint/2010/main" val="454076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TCP (Transmission Control Protocol)</a:t>
            </a:r>
          </a:p>
        </p:txBody>
      </p:sp>
      <p:sp>
        <p:nvSpPr>
          <p:cNvPr id="71" name="Google Shape;71;p15"/>
          <p:cNvSpPr txBox="1"/>
          <p:nvPr/>
        </p:nvSpPr>
        <p:spPr>
          <a:xfrm>
            <a:off x="127221" y="647358"/>
            <a:ext cx="8857121" cy="430857"/>
          </a:xfrm>
          <a:prstGeom prst="rect">
            <a:avLst/>
          </a:prstGeom>
          <a:noFill/>
          <a:ln>
            <a:noFill/>
          </a:ln>
        </p:spPr>
        <p:txBody>
          <a:bodyPr spcFirstLastPara="1" wrap="square" lIns="91425" tIns="91425" rIns="91425" bIns="91425" anchor="t" anchorCtr="0">
            <a:spAutoFit/>
          </a:bodyPr>
          <a:lstStyle/>
          <a:p>
            <a:pPr marL="268288" lvl="2" indent="-268288"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TCP Header (TCP Segment Structure)</a:t>
            </a:r>
          </a:p>
        </p:txBody>
      </p:sp>
      <p:pic>
        <p:nvPicPr>
          <p:cNvPr id="2" name="Picture 1">
            <a:extLst>
              <a:ext uri="{FF2B5EF4-FFF2-40B4-BE49-F238E27FC236}">
                <a16:creationId xmlns="" xmlns:a16="http://schemas.microsoft.com/office/drawing/2014/main" id="{D3E7F835-8728-B4E2-3DE0-BD02406A928D}"/>
              </a:ext>
            </a:extLst>
          </p:cNvPr>
          <p:cNvPicPr>
            <a:picLocks noChangeAspect="1"/>
          </p:cNvPicPr>
          <p:nvPr/>
        </p:nvPicPr>
        <p:blipFill>
          <a:blip r:embed="rId6"/>
          <a:stretch>
            <a:fillRect/>
          </a:stretch>
        </p:blipFill>
        <p:spPr>
          <a:xfrm>
            <a:off x="429367" y="1018720"/>
            <a:ext cx="7681783" cy="4053858"/>
          </a:xfrm>
          <a:prstGeom prst="rect">
            <a:avLst/>
          </a:prstGeom>
        </p:spPr>
      </p:pic>
    </p:spTree>
    <p:extLst>
      <p:ext uri="{BB962C8B-B14F-4D97-AF65-F5344CB8AC3E}">
        <p14:creationId xmlns="" xmlns:p14="http://schemas.microsoft.com/office/powerpoint/2010/main" val="40188248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TCP (Transmission Control Protocol)</a:t>
            </a:r>
          </a:p>
        </p:txBody>
      </p:sp>
      <p:sp>
        <p:nvSpPr>
          <p:cNvPr id="71" name="Google Shape;71;p15"/>
          <p:cNvSpPr txBox="1"/>
          <p:nvPr/>
        </p:nvSpPr>
        <p:spPr>
          <a:xfrm>
            <a:off x="127221" y="647358"/>
            <a:ext cx="4139979" cy="4632007"/>
          </a:xfrm>
          <a:prstGeom prst="rect">
            <a:avLst/>
          </a:prstGeom>
          <a:noFill/>
          <a:ln>
            <a:noFill/>
          </a:ln>
        </p:spPr>
        <p:txBody>
          <a:bodyPr spcFirstLastPara="1" wrap="square" lIns="91425" tIns="91425" rIns="91425" bIns="91425" anchor="t" anchorCtr="0">
            <a:spAutoFit/>
          </a:bodyPr>
          <a:lstStyle/>
          <a:p>
            <a:pPr marL="268288" lvl="2" indent="-268288"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TCP Header</a:t>
            </a:r>
          </a:p>
          <a:p>
            <a:pPr marL="285750" lvl="0" indent="-198438" algn="just">
              <a:lnSpc>
                <a:spcPct val="107000"/>
              </a:lnSpc>
              <a:spcAft>
                <a:spcPts val="800"/>
              </a:spcAft>
              <a:buFont typeface="Arial" panose="020B0604020202020204" pitchFamily="34" charset="0"/>
              <a:buChar char="•"/>
              <a:tabLst>
                <a:tab pos="457200" algn="l"/>
              </a:tabLst>
            </a:pPr>
            <a:r>
              <a:rPr lang="en-IN" dirty="0">
                <a:latin typeface="Cambria" panose="02040503050406030204" pitchFamily="18" charset="0"/>
                <a:ea typeface="Calibri" panose="020F0502020204030204" pitchFamily="34" charset="0"/>
                <a:cs typeface="Shruti" panose="020B0502040204020203" pitchFamily="34" charset="0"/>
              </a:rPr>
              <a:t>Figure shows the format of the TCP header. It’s also called TCP segment structure.</a:t>
            </a:r>
            <a:endParaRPr lang="en-IN" sz="1200" dirty="0">
              <a:latin typeface="Calibri" panose="020F0502020204030204" pitchFamily="34" charset="0"/>
              <a:ea typeface="Calibri" panose="020F0502020204030204" pitchFamily="34" charset="0"/>
              <a:cs typeface="Shruti" panose="020B0502040204020203" pitchFamily="34" charset="0"/>
            </a:endParaRPr>
          </a:p>
          <a:p>
            <a:pPr marL="285750" lvl="0" indent="-198438" algn="just">
              <a:lnSpc>
                <a:spcPct val="107000"/>
              </a:lnSpc>
              <a:spcAft>
                <a:spcPts val="800"/>
              </a:spcAft>
              <a:buFont typeface="Arial" panose="020B0604020202020204" pitchFamily="34" charset="0"/>
              <a:buChar char="•"/>
              <a:tabLst>
                <a:tab pos="457200" algn="l"/>
              </a:tabLst>
            </a:pPr>
            <a:r>
              <a:rPr lang="en-IN" dirty="0">
                <a:solidFill>
                  <a:srgbClr val="FF0000"/>
                </a:solidFill>
                <a:latin typeface="Cambria" panose="02040503050406030204" pitchFamily="18" charset="0"/>
                <a:ea typeface="Calibri" panose="020F0502020204030204" pitchFamily="34" charset="0"/>
                <a:cs typeface="Shruti" panose="020B0502040204020203" pitchFamily="34" charset="0"/>
              </a:rPr>
              <a:t>Source Port:</a:t>
            </a:r>
            <a:r>
              <a:rPr lang="en-IN" dirty="0">
                <a:latin typeface="Cambria" panose="02040503050406030204" pitchFamily="18" charset="0"/>
                <a:ea typeface="Calibri" panose="020F0502020204030204" pitchFamily="34" charset="0"/>
                <a:cs typeface="Shruti" panose="020B0502040204020203" pitchFamily="34" charset="0"/>
              </a:rPr>
              <a:t> It specifies the application sending the segment. This is different from the IP address, which specifies an internet address.</a:t>
            </a:r>
            <a:endParaRPr lang="en-IN" sz="1200" dirty="0">
              <a:latin typeface="Calibri" panose="020F0502020204030204" pitchFamily="34" charset="0"/>
              <a:ea typeface="Calibri" panose="020F0502020204030204" pitchFamily="34" charset="0"/>
              <a:cs typeface="Shruti" panose="020B0502040204020203" pitchFamily="34" charset="0"/>
            </a:endParaRPr>
          </a:p>
          <a:p>
            <a:pPr marL="285750" lvl="0" indent="-198438" algn="just">
              <a:lnSpc>
                <a:spcPct val="107000"/>
              </a:lnSpc>
              <a:spcAft>
                <a:spcPts val="800"/>
              </a:spcAft>
              <a:buFont typeface="Arial" panose="020B0604020202020204" pitchFamily="34" charset="0"/>
              <a:buChar char="•"/>
              <a:tabLst>
                <a:tab pos="457200" algn="l"/>
              </a:tabLst>
            </a:pPr>
            <a:r>
              <a:rPr lang="en-IN" dirty="0">
                <a:solidFill>
                  <a:srgbClr val="FF0000"/>
                </a:solidFill>
                <a:latin typeface="Cambria" panose="02040503050406030204" pitchFamily="18" charset="0"/>
                <a:ea typeface="Calibri" panose="020F0502020204030204" pitchFamily="34" charset="0"/>
                <a:cs typeface="Shruti" panose="020B0502040204020203" pitchFamily="34" charset="0"/>
              </a:rPr>
              <a:t>Destination Port: </a:t>
            </a:r>
            <a:r>
              <a:rPr lang="en-IN" dirty="0">
                <a:latin typeface="Cambria" panose="02040503050406030204" pitchFamily="18" charset="0"/>
                <a:ea typeface="Calibri" panose="020F0502020204030204" pitchFamily="34" charset="0"/>
                <a:cs typeface="Shruti" panose="020B0502040204020203" pitchFamily="34" charset="0"/>
              </a:rPr>
              <a:t>It defines the receiving application port numbers below 1023 called well-known ports are assigned to commonly used application.</a:t>
            </a:r>
            <a:endParaRPr lang="en-IN" sz="1200" dirty="0">
              <a:latin typeface="Calibri" panose="020F0502020204030204" pitchFamily="34" charset="0"/>
              <a:ea typeface="Calibri" panose="020F0502020204030204" pitchFamily="34" charset="0"/>
              <a:cs typeface="Shruti" panose="020B0502040204020203" pitchFamily="34" charset="0"/>
            </a:endParaRPr>
          </a:p>
          <a:p>
            <a:pPr marL="285750" lvl="0" indent="-198438" algn="just">
              <a:lnSpc>
                <a:spcPct val="107000"/>
              </a:lnSpc>
              <a:spcAft>
                <a:spcPts val="800"/>
              </a:spcAft>
              <a:buFont typeface="Arial" panose="020B0604020202020204" pitchFamily="34" charset="0"/>
              <a:buChar char="•"/>
              <a:tabLst>
                <a:tab pos="457200" algn="l"/>
              </a:tabLst>
            </a:pPr>
            <a:r>
              <a:rPr lang="en-IN" dirty="0">
                <a:solidFill>
                  <a:srgbClr val="FF0000"/>
                </a:solidFill>
                <a:latin typeface="Cambria" panose="02040503050406030204" pitchFamily="18" charset="0"/>
                <a:ea typeface="Calibri" panose="020F0502020204030204" pitchFamily="34" charset="0"/>
                <a:cs typeface="Shruti" panose="020B0502040204020203" pitchFamily="34" charset="0"/>
              </a:rPr>
              <a:t>Sequence Number: </a:t>
            </a:r>
            <a:r>
              <a:rPr lang="en-IN" dirty="0">
                <a:latin typeface="Cambria" panose="02040503050406030204" pitchFamily="18" charset="0"/>
                <a:ea typeface="Calibri" panose="020F0502020204030204" pitchFamily="34" charset="0"/>
                <a:cs typeface="Shruti" panose="020B0502040204020203" pitchFamily="34" charset="0"/>
              </a:rPr>
              <a:t>Each byte in the stream that TCP sends is numbered. It is used to arrange all packets in a sequence at destination side.</a:t>
            </a:r>
            <a:endParaRPr lang="en-IN" sz="1200" dirty="0">
              <a:latin typeface="Calibri" panose="020F0502020204030204" pitchFamily="34" charset="0"/>
              <a:ea typeface="Calibri" panose="020F0502020204030204" pitchFamily="34" charset="0"/>
              <a:cs typeface="Shruti" panose="020B0502040204020203" pitchFamily="34" charset="0"/>
            </a:endParaRPr>
          </a:p>
          <a:p>
            <a:pPr marL="285750" lvl="0" indent="-198438" algn="just">
              <a:lnSpc>
                <a:spcPct val="107000"/>
              </a:lnSpc>
              <a:spcAft>
                <a:spcPts val="800"/>
              </a:spcAft>
              <a:buFont typeface="Arial" panose="020B0604020202020204" pitchFamily="34" charset="0"/>
              <a:buChar char="•"/>
              <a:tabLst>
                <a:tab pos="457200" algn="l"/>
              </a:tabLst>
            </a:pPr>
            <a:r>
              <a:rPr lang="en-IN" dirty="0">
                <a:solidFill>
                  <a:srgbClr val="FF0000"/>
                </a:solidFill>
                <a:latin typeface="Cambria" panose="02040503050406030204" pitchFamily="18" charset="0"/>
                <a:ea typeface="Calibri" panose="020F0502020204030204" pitchFamily="34" charset="0"/>
                <a:cs typeface="Shruti" panose="020B0502040204020203" pitchFamily="34" charset="0"/>
              </a:rPr>
              <a:t>Acknowledgement Number: </a:t>
            </a:r>
            <a:r>
              <a:rPr lang="en-IN" dirty="0">
                <a:latin typeface="Cambria" panose="02040503050406030204" pitchFamily="18" charset="0"/>
                <a:ea typeface="Calibri" panose="020F0502020204030204" pitchFamily="34" charset="0"/>
                <a:cs typeface="Shruti" panose="020B0502040204020203" pitchFamily="34" charset="0"/>
              </a:rPr>
              <a:t>This field identifies the sequence number of the next data by that the sender expects to receive if the ACK bit is set.</a:t>
            </a:r>
          </a:p>
        </p:txBody>
      </p:sp>
      <p:pic>
        <p:nvPicPr>
          <p:cNvPr id="2" name="Picture 1">
            <a:extLst>
              <a:ext uri="{FF2B5EF4-FFF2-40B4-BE49-F238E27FC236}">
                <a16:creationId xmlns="" xmlns:a16="http://schemas.microsoft.com/office/drawing/2014/main" id="{D3E7F835-8728-B4E2-3DE0-BD02406A928D}"/>
              </a:ext>
            </a:extLst>
          </p:cNvPr>
          <p:cNvPicPr>
            <a:picLocks noChangeAspect="1"/>
          </p:cNvPicPr>
          <p:nvPr/>
        </p:nvPicPr>
        <p:blipFill>
          <a:blip r:embed="rId6"/>
          <a:stretch>
            <a:fillRect/>
          </a:stretch>
        </p:blipFill>
        <p:spPr>
          <a:xfrm>
            <a:off x="4216400" y="1133138"/>
            <a:ext cx="4919113" cy="3141319"/>
          </a:xfrm>
          <a:prstGeom prst="rect">
            <a:avLst/>
          </a:prstGeom>
        </p:spPr>
      </p:pic>
    </p:spTree>
    <p:extLst>
      <p:ext uri="{BB962C8B-B14F-4D97-AF65-F5344CB8AC3E}">
        <p14:creationId xmlns="" xmlns:p14="http://schemas.microsoft.com/office/powerpoint/2010/main" val="28154551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TCP (Transmission Control Protocol)</a:t>
            </a:r>
          </a:p>
        </p:txBody>
      </p:sp>
      <p:sp>
        <p:nvSpPr>
          <p:cNvPr id="71" name="Google Shape;71;p15"/>
          <p:cNvSpPr txBox="1"/>
          <p:nvPr/>
        </p:nvSpPr>
        <p:spPr>
          <a:xfrm>
            <a:off x="127221" y="647358"/>
            <a:ext cx="4139979" cy="4145656"/>
          </a:xfrm>
          <a:prstGeom prst="rect">
            <a:avLst/>
          </a:prstGeom>
          <a:noFill/>
          <a:ln>
            <a:noFill/>
          </a:ln>
        </p:spPr>
        <p:txBody>
          <a:bodyPr spcFirstLastPara="1" wrap="square" lIns="91425" tIns="91425" rIns="91425" bIns="91425" anchor="t" anchorCtr="0">
            <a:spAutoFit/>
          </a:bodyPr>
          <a:lstStyle/>
          <a:p>
            <a:pPr marL="268288" lvl="2" indent="-268288"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TCP Header</a:t>
            </a:r>
          </a:p>
          <a:p>
            <a:pPr marL="285750" lvl="0" indent="-198438" algn="just">
              <a:lnSpc>
                <a:spcPct val="107000"/>
              </a:lnSpc>
              <a:spcAft>
                <a:spcPts val="800"/>
              </a:spcAft>
              <a:buFont typeface="Arial" panose="020B0604020202020204" pitchFamily="34" charset="0"/>
              <a:buChar char="•"/>
              <a:tabLst>
                <a:tab pos="457200" algn="l"/>
              </a:tabLst>
            </a:pPr>
            <a:r>
              <a:rPr lang="en-IN" dirty="0">
                <a:solidFill>
                  <a:srgbClr val="FF0000"/>
                </a:solidFill>
                <a:latin typeface="Cambria" panose="02040503050406030204" pitchFamily="18" charset="0"/>
                <a:ea typeface="Calibri" panose="020F0502020204030204" pitchFamily="34" charset="0"/>
                <a:cs typeface="Shruti" panose="020B0502040204020203" pitchFamily="34" charset="0"/>
              </a:rPr>
              <a:t>Header Length: </a:t>
            </a:r>
            <a:r>
              <a:rPr lang="en-IN" dirty="0" smtClean="0">
                <a:solidFill>
                  <a:srgbClr val="FF0000"/>
                </a:solidFill>
                <a:latin typeface="Cambria" panose="02040503050406030204" pitchFamily="18" charset="0"/>
                <a:ea typeface="Calibri" panose="020F0502020204030204" pitchFamily="34" charset="0"/>
                <a:cs typeface="Shruti" panose="020B0502040204020203" pitchFamily="34" charset="0"/>
              </a:rPr>
              <a:t> </a:t>
            </a:r>
            <a:r>
              <a:rPr lang="en-IN" dirty="0" smtClean="0">
                <a:solidFill>
                  <a:schemeClr val="tx1"/>
                </a:solidFill>
                <a:latin typeface="Cambria" panose="02040503050406030204" pitchFamily="18" charset="0"/>
                <a:ea typeface="Calibri" panose="020F0502020204030204" pitchFamily="34" charset="0"/>
                <a:cs typeface="Shruti" panose="020B0502040204020203" pitchFamily="34" charset="0"/>
              </a:rPr>
              <a:t>It t</a:t>
            </a:r>
            <a:r>
              <a:rPr lang="en-IN" dirty="0" smtClean="0">
                <a:latin typeface="Cambria" panose="02040503050406030204" pitchFamily="18" charset="0"/>
                <a:ea typeface="Calibri" panose="020F0502020204030204" pitchFamily="34" charset="0"/>
                <a:cs typeface="Shruti" panose="020B0502040204020203" pitchFamily="34" charset="0"/>
              </a:rPr>
              <a:t>ells how many 32 bits words are contained in the TCP header.</a:t>
            </a:r>
            <a:endParaRPr lang="en-IN" sz="1200" dirty="0">
              <a:latin typeface="Calibri" panose="020F0502020204030204" pitchFamily="34" charset="0"/>
              <a:ea typeface="Calibri" panose="020F0502020204030204" pitchFamily="34" charset="0"/>
              <a:cs typeface="Shruti" panose="020B0502040204020203" pitchFamily="34" charset="0"/>
            </a:endParaRPr>
          </a:p>
          <a:p>
            <a:pPr marL="285750" lvl="0" indent="-198438" algn="just">
              <a:lnSpc>
                <a:spcPct val="107000"/>
              </a:lnSpc>
              <a:spcAft>
                <a:spcPts val="800"/>
              </a:spcAft>
              <a:buFont typeface="Arial" panose="020B0604020202020204" pitchFamily="34" charset="0"/>
              <a:buChar char="•"/>
              <a:tabLst>
                <a:tab pos="457200" algn="l"/>
              </a:tabLst>
            </a:pPr>
            <a:r>
              <a:rPr lang="en-IN" dirty="0">
                <a:solidFill>
                  <a:srgbClr val="FF0000"/>
                </a:solidFill>
                <a:latin typeface="Cambria" panose="02040503050406030204" pitchFamily="18" charset="0"/>
                <a:ea typeface="Calibri" panose="020F0502020204030204" pitchFamily="34" charset="0"/>
                <a:cs typeface="Shruti" panose="020B0502040204020203" pitchFamily="34" charset="0"/>
              </a:rPr>
              <a:t>Reserved: </a:t>
            </a:r>
            <a:r>
              <a:rPr lang="en-IN" dirty="0">
                <a:latin typeface="Cambria" panose="02040503050406030204" pitchFamily="18" charset="0"/>
                <a:ea typeface="Calibri" panose="020F0502020204030204" pitchFamily="34" charset="0"/>
                <a:cs typeface="Shruti" panose="020B0502040204020203" pitchFamily="34" charset="0"/>
              </a:rPr>
              <a:t>This field is reserved for future use and must be set to 0.</a:t>
            </a:r>
            <a:endParaRPr lang="en-IN" sz="1200" dirty="0">
              <a:latin typeface="Calibri" panose="020F0502020204030204" pitchFamily="34" charset="0"/>
              <a:ea typeface="Calibri" panose="020F0502020204030204" pitchFamily="34" charset="0"/>
              <a:cs typeface="Shruti" panose="020B0502040204020203" pitchFamily="34" charset="0"/>
            </a:endParaRPr>
          </a:p>
          <a:p>
            <a:pPr marL="285750" lvl="0" indent="-198438" algn="just">
              <a:lnSpc>
                <a:spcPct val="107000"/>
              </a:lnSpc>
              <a:spcAft>
                <a:spcPts val="800"/>
              </a:spcAft>
              <a:buFont typeface="Arial" panose="020B0604020202020204" pitchFamily="34" charset="0"/>
              <a:buChar char="•"/>
              <a:tabLst>
                <a:tab pos="457200" algn="l"/>
              </a:tabLst>
            </a:pPr>
            <a:r>
              <a:rPr lang="en-IN" dirty="0">
                <a:latin typeface="Cambria" panose="02040503050406030204" pitchFamily="18" charset="0"/>
                <a:ea typeface="Calibri" panose="020F0502020204030204" pitchFamily="34" charset="0"/>
                <a:cs typeface="Shruti" panose="020B0502040204020203" pitchFamily="34" charset="0"/>
              </a:rPr>
              <a:t>There are 6 flags in TCP header: </a:t>
            </a:r>
            <a:r>
              <a:rPr lang="en-IN" i="1" dirty="0">
                <a:latin typeface="Cambria" panose="02040503050406030204" pitchFamily="18" charset="0"/>
                <a:ea typeface="Calibri" panose="020F0502020204030204" pitchFamily="34" charset="0"/>
                <a:cs typeface="Shruti" panose="020B0502040204020203" pitchFamily="34" charset="0"/>
              </a:rPr>
              <a:t>URG, ACK, PSH, RST, SYN, FIN</a:t>
            </a:r>
            <a:r>
              <a:rPr lang="en-IN" dirty="0">
                <a:latin typeface="Cambria" panose="02040503050406030204" pitchFamily="18" charset="0"/>
                <a:ea typeface="Calibri" panose="020F0502020204030204" pitchFamily="34" charset="0"/>
                <a:cs typeface="Shruti" panose="020B0502040204020203" pitchFamily="34" charset="0"/>
              </a:rPr>
              <a:t>.</a:t>
            </a:r>
            <a:endParaRPr lang="en-IN" sz="1200" dirty="0">
              <a:latin typeface="Calibri" panose="020F0502020204030204" pitchFamily="34" charset="0"/>
              <a:ea typeface="Calibri" panose="020F0502020204030204" pitchFamily="34" charset="0"/>
              <a:cs typeface="Shruti" panose="020B0502040204020203" pitchFamily="34" charset="0"/>
            </a:endParaRPr>
          </a:p>
          <a:p>
            <a:pPr marL="268288" lvl="0" indent="-182563" algn="just">
              <a:lnSpc>
                <a:spcPct val="107000"/>
              </a:lnSpc>
              <a:spcAft>
                <a:spcPts val="800"/>
              </a:spcAft>
              <a:buFont typeface="+mj-lt"/>
              <a:buAutoNum type="arabicPeriod"/>
              <a:tabLst>
                <a:tab pos="457200" algn="l"/>
              </a:tabLst>
            </a:pPr>
            <a:r>
              <a:rPr lang="en-IN" dirty="0">
                <a:solidFill>
                  <a:srgbClr val="FF0000"/>
                </a:solidFill>
                <a:latin typeface="Cambria" panose="02040503050406030204" pitchFamily="18" charset="0"/>
                <a:ea typeface="Calibri" panose="020F0502020204030204" pitchFamily="34" charset="0"/>
                <a:cs typeface="Shruti" panose="020B0502040204020203" pitchFamily="34" charset="0"/>
              </a:rPr>
              <a:t>URG: </a:t>
            </a:r>
            <a:r>
              <a:rPr lang="en-IN" dirty="0">
                <a:latin typeface="Cambria" panose="02040503050406030204" pitchFamily="18" charset="0"/>
                <a:ea typeface="Calibri" panose="020F0502020204030204" pitchFamily="34" charset="0"/>
                <a:cs typeface="Shruti" panose="020B0502040204020203" pitchFamily="34" charset="0"/>
              </a:rPr>
              <a:t>The urgent pointer is valid if it set to 1.</a:t>
            </a:r>
            <a:endParaRPr lang="en-IN" sz="1200" dirty="0">
              <a:latin typeface="Calibri" panose="020F0502020204030204" pitchFamily="34" charset="0"/>
              <a:ea typeface="Calibri" panose="020F0502020204030204" pitchFamily="34" charset="0"/>
              <a:cs typeface="Shruti" panose="020B0502040204020203" pitchFamily="34" charset="0"/>
            </a:endParaRPr>
          </a:p>
          <a:p>
            <a:pPr marL="268288" lvl="0" indent="-182563" algn="just">
              <a:lnSpc>
                <a:spcPct val="107000"/>
              </a:lnSpc>
              <a:spcAft>
                <a:spcPts val="800"/>
              </a:spcAft>
              <a:buFont typeface="+mj-lt"/>
              <a:buAutoNum type="arabicPeriod"/>
              <a:tabLst>
                <a:tab pos="457200" algn="l"/>
              </a:tabLst>
            </a:pPr>
            <a:r>
              <a:rPr lang="en-IN" dirty="0">
                <a:solidFill>
                  <a:srgbClr val="FF0000"/>
                </a:solidFill>
                <a:latin typeface="Cambria" panose="02040503050406030204" pitchFamily="18" charset="0"/>
                <a:ea typeface="Calibri" panose="020F0502020204030204" pitchFamily="34" charset="0"/>
                <a:cs typeface="Shruti" panose="020B0502040204020203" pitchFamily="34" charset="0"/>
              </a:rPr>
              <a:t>ACK: </a:t>
            </a:r>
            <a:r>
              <a:rPr lang="en-IN" dirty="0">
                <a:latin typeface="Cambria" panose="02040503050406030204" pitchFamily="18" charset="0"/>
                <a:ea typeface="Calibri" panose="020F0502020204030204" pitchFamily="34" charset="0"/>
                <a:cs typeface="Shruti" panose="020B0502040204020203" pitchFamily="34" charset="0"/>
              </a:rPr>
              <a:t>ACK bit is set to 1 to indicate the acknowledgement number valid.</a:t>
            </a:r>
            <a:endParaRPr lang="en-IN" sz="1200" dirty="0">
              <a:latin typeface="Calibri" panose="020F0502020204030204" pitchFamily="34" charset="0"/>
              <a:ea typeface="Calibri" panose="020F0502020204030204" pitchFamily="34" charset="0"/>
              <a:cs typeface="Shruti" panose="020B0502040204020203" pitchFamily="34" charset="0"/>
            </a:endParaRPr>
          </a:p>
          <a:p>
            <a:pPr marL="268288" lvl="0" indent="-182563" algn="just">
              <a:lnSpc>
                <a:spcPct val="107000"/>
              </a:lnSpc>
              <a:spcAft>
                <a:spcPts val="800"/>
              </a:spcAft>
              <a:buFont typeface="+mj-lt"/>
              <a:buAutoNum type="arabicPeriod"/>
              <a:tabLst>
                <a:tab pos="457200" algn="l"/>
              </a:tabLst>
            </a:pPr>
            <a:r>
              <a:rPr lang="en-IN" dirty="0">
                <a:solidFill>
                  <a:srgbClr val="FF0000"/>
                </a:solidFill>
                <a:latin typeface="Cambria" panose="02040503050406030204" pitchFamily="18" charset="0"/>
                <a:ea typeface="Calibri" panose="020F0502020204030204" pitchFamily="34" charset="0"/>
                <a:cs typeface="Shruti" panose="020B0502040204020203" pitchFamily="34" charset="0"/>
              </a:rPr>
              <a:t>PSH: </a:t>
            </a:r>
            <a:r>
              <a:rPr lang="en-IN" dirty="0">
                <a:latin typeface="Cambria" panose="02040503050406030204" pitchFamily="18" charset="0"/>
                <a:ea typeface="Calibri" panose="020F0502020204030204" pitchFamily="34" charset="0"/>
                <a:cs typeface="Shruti" panose="020B0502040204020203" pitchFamily="34" charset="0"/>
              </a:rPr>
              <a:t>The receiver should pass this data to the application as soon as possible.</a:t>
            </a:r>
            <a:endParaRPr lang="en-IN" sz="1200" dirty="0">
              <a:latin typeface="Calibri" panose="020F0502020204030204" pitchFamily="34" charset="0"/>
              <a:ea typeface="Calibri" panose="020F0502020204030204" pitchFamily="34" charset="0"/>
              <a:cs typeface="Shruti" panose="020B0502040204020203" pitchFamily="34" charset="0"/>
            </a:endParaRPr>
          </a:p>
          <a:p>
            <a:pPr marL="268288" lvl="0" indent="-182563" algn="just">
              <a:lnSpc>
                <a:spcPct val="107000"/>
              </a:lnSpc>
              <a:spcAft>
                <a:spcPts val="800"/>
              </a:spcAft>
              <a:buFont typeface="+mj-lt"/>
              <a:buAutoNum type="arabicPeriod"/>
              <a:tabLst>
                <a:tab pos="457200" algn="l"/>
              </a:tabLst>
            </a:pPr>
            <a:r>
              <a:rPr lang="en-IN" dirty="0">
                <a:solidFill>
                  <a:srgbClr val="FF0000"/>
                </a:solidFill>
                <a:latin typeface="Cambria" panose="02040503050406030204" pitchFamily="18" charset="0"/>
                <a:ea typeface="Calibri" panose="020F0502020204030204" pitchFamily="34" charset="0"/>
                <a:cs typeface="Shruti" panose="020B0502040204020203" pitchFamily="34" charset="0"/>
              </a:rPr>
              <a:t>RST: </a:t>
            </a:r>
            <a:r>
              <a:rPr lang="en-IN" dirty="0">
                <a:latin typeface="Cambria" panose="02040503050406030204" pitchFamily="18" charset="0"/>
                <a:ea typeface="Calibri" panose="020F0502020204030204" pitchFamily="34" charset="0"/>
                <a:cs typeface="Shruti" panose="020B0502040204020203" pitchFamily="34" charset="0"/>
              </a:rPr>
              <a:t>This flag is used to reset the connection. It is also used to reject an invalid segment.</a:t>
            </a:r>
            <a:endParaRPr lang="en-IN" sz="1200" dirty="0">
              <a:latin typeface="Calibri" panose="020F0502020204030204" pitchFamily="34" charset="0"/>
              <a:ea typeface="Calibri" panose="020F0502020204030204" pitchFamily="34" charset="0"/>
              <a:cs typeface="Shruti" panose="020B0502040204020203" pitchFamily="34" charset="0"/>
            </a:endParaRPr>
          </a:p>
        </p:txBody>
      </p:sp>
      <p:pic>
        <p:nvPicPr>
          <p:cNvPr id="2" name="Picture 1">
            <a:extLst>
              <a:ext uri="{FF2B5EF4-FFF2-40B4-BE49-F238E27FC236}">
                <a16:creationId xmlns="" xmlns:a16="http://schemas.microsoft.com/office/drawing/2014/main" id="{D3E7F835-8728-B4E2-3DE0-BD02406A928D}"/>
              </a:ext>
            </a:extLst>
          </p:cNvPr>
          <p:cNvPicPr>
            <a:picLocks noChangeAspect="1"/>
          </p:cNvPicPr>
          <p:nvPr/>
        </p:nvPicPr>
        <p:blipFill>
          <a:blip r:embed="rId6"/>
          <a:stretch>
            <a:fillRect/>
          </a:stretch>
        </p:blipFill>
        <p:spPr>
          <a:xfrm>
            <a:off x="4216400" y="1133138"/>
            <a:ext cx="4919113" cy="3141319"/>
          </a:xfrm>
          <a:prstGeom prst="rect">
            <a:avLst/>
          </a:prstGeom>
        </p:spPr>
      </p:pic>
    </p:spTree>
    <p:extLst>
      <p:ext uri="{BB962C8B-B14F-4D97-AF65-F5344CB8AC3E}">
        <p14:creationId xmlns="" xmlns:p14="http://schemas.microsoft.com/office/powerpoint/2010/main" val="357068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38800"/>
          </a:xfrm>
          <a:prstGeom prst="rect">
            <a:avLst/>
          </a:prstGeom>
          <a:noFill/>
          <a:ln>
            <a:noFill/>
          </a:ln>
        </p:spPr>
        <p:txBody>
          <a:bodyPr spcFirstLastPara="1" wrap="square" lIns="91425" tIns="91425" rIns="91425" bIns="91425" anchor="t" anchorCtr="0">
            <a:spAutoFit/>
          </a:bodyPr>
          <a:lstStyle/>
          <a:p>
            <a:pPr lvl="0"/>
            <a:r>
              <a:rPr lang="en-IN" sz="2300" b="1" dirty="0">
                <a:solidFill>
                  <a:srgbClr val="00A4B6"/>
                </a:solidFill>
                <a:latin typeface="Proxima Nova"/>
                <a:ea typeface="Proxima Nova"/>
                <a:cs typeface="Proxima Nova"/>
                <a:sym typeface="Proxima Nova"/>
              </a:rPr>
              <a:t>Outline</a:t>
            </a:r>
            <a:endParaRPr sz="2300" b="1" dirty="0">
              <a:solidFill>
                <a:srgbClr val="00A4B6"/>
              </a:solidFill>
              <a:latin typeface="Proxima Nova"/>
              <a:ea typeface="Proxima Nova"/>
              <a:cs typeface="Proxima Nova"/>
              <a:sym typeface="Proxima Nova"/>
            </a:endParaRPr>
          </a:p>
        </p:txBody>
      </p:sp>
      <p:sp>
        <p:nvSpPr>
          <p:cNvPr id="71" name="Google Shape;71;p15"/>
          <p:cNvSpPr txBox="1"/>
          <p:nvPr/>
        </p:nvSpPr>
        <p:spPr>
          <a:xfrm>
            <a:off x="184936" y="724875"/>
            <a:ext cx="8820000" cy="1846629"/>
          </a:xfrm>
          <a:prstGeom prst="rect">
            <a:avLst/>
          </a:prstGeom>
          <a:noFill/>
          <a:ln>
            <a:noFill/>
          </a:ln>
        </p:spPr>
        <p:txBody>
          <a:bodyPr spcFirstLastPara="1" wrap="square" lIns="91425" tIns="91425" rIns="91425" bIns="91425" anchor="t" anchorCtr="0">
            <a:spAutoFit/>
          </a:bodyPr>
          <a:lstStyle/>
          <a:p>
            <a:pPr marL="285750" lvl="2" indent="-285750">
              <a:buFont typeface="Arial" panose="020B0604020202020204" pitchFamily="34" charset="0"/>
              <a:buChar char="•"/>
            </a:pPr>
            <a:r>
              <a:rPr lang="en-IN" sz="1800" b="0" i="0" u="none" strike="noStrike" baseline="0" dirty="0">
                <a:latin typeface="Cambria" panose="02040503050406030204" pitchFamily="18" charset="0"/>
              </a:rPr>
              <a:t>Introduction to transport layer and its services</a:t>
            </a:r>
          </a:p>
          <a:p>
            <a:pPr marL="285750" lvl="2" indent="-285750">
              <a:buFont typeface="Arial" panose="020B0604020202020204" pitchFamily="34" charset="0"/>
              <a:buChar char="•"/>
            </a:pPr>
            <a:r>
              <a:rPr lang="en-IN" sz="1800" dirty="0">
                <a:latin typeface="Cambria" panose="02040503050406030204" pitchFamily="18" charset="0"/>
              </a:rPr>
              <a:t>Transport Layer Protocol: TCP and UDP</a:t>
            </a:r>
          </a:p>
          <a:p>
            <a:pPr marL="285750" lvl="2" indent="-285750">
              <a:buFont typeface="Arial" panose="020B0604020202020204" pitchFamily="34" charset="0"/>
              <a:buChar char="•"/>
            </a:pPr>
            <a:r>
              <a:rPr lang="en-IN" sz="1800" dirty="0">
                <a:latin typeface="Cambria" panose="02040503050406030204" pitchFamily="18" charset="0"/>
              </a:rPr>
              <a:t>Principle of Reliable Data Transfer</a:t>
            </a:r>
          </a:p>
          <a:p>
            <a:pPr marL="285750" lvl="2" indent="-285750">
              <a:buFont typeface="Arial" panose="020B0604020202020204" pitchFamily="34" charset="0"/>
              <a:buChar char="•"/>
            </a:pPr>
            <a:r>
              <a:rPr lang="en-IN" sz="1800" dirty="0">
                <a:latin typeface="Cambria" panose="02040503050406030204" pitchFamily="18" charset="0"/>
              </a:rPr>
              <a:t>Noisy and Noiseless Channel Protocol: Go back N and Selective Repeat Protocol</a:t>
            </a:r>
          </a:p>
          <a:p>
            <a:pPr marL="285750" lvl="2" indent="-285750">
              <a:buFont typeface="Arial" panose="020B0604020202020204" pitchFamily="34" charset="0"/>
              <a:buChar char="•"/>
            </a:pPr>
            <a:r>
              <a:rPr lang="en-IN" sz="1800" dirty="0">
                <a:latin typeface="Cambria" panose="02040503050406030204" pitchFamily="18" charset="0"/>
              </a:rPr>
              <a:t>Flow Control</a:t>
            </a:r>
          </a:p>
          <a:p>
            <a:pPr marL="285750" lvl="2" indent="-285750">
              <a:buFont typeface="Arial" panose="020B0604020202020204" pitchFamily="34" charset="0"/>
              <a:buChar char="•"/>
            </a:pPr>
            <a:r>
              <a:rPr lang="en-IN" sz="1800" dirty="0">
                <a:latin typeface="Cambria" panose="02040503050406030204" pitchFamily="18" charset="0"/>
              </a:rPr>
              <a:t>Congestion Control</a:t>
            </a:r>
          </a:p>
        </p:txBody>
      </p:sp>
    </p:spTree>
    <p:extLst>
      <p:ext uri="{BB962C8B-B14F-4D97-AF65-F5344CB8AC3E}">
        <p14:creationId xmlns="" xmlns:p14="http://schemas.microsoft.com/office/powerpoint/2010/main" val="3492040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TCP (Transmission Control Protocol)</a:t>
            </a:r>
          </a:p>
        </p:txBody>
      </p:sp>
      <p:sp>
        <p:nvSpPr>
          <p:cNvPr id="71" name="Google Shape;71;p15"/>
          <p:cNvSpPr txBox="1"/>
          <p:nvPr/>
        </p:nvSpPr>
        <p:spPr>
          <a:xfrm>
            <a:off x="127221" y="647358"/>
            <a:ext cx="4139979" cy="4401496"/>
          </a:xfrm>
          <a:prstGeom prst="rect">
            <a:avLst/>
          </a:prstGeom>
          <a:noFill/>
          <a:ln>
            <a:noFill/>
          </a:ln>
        </p:spPr>
        <p:txBody>
          <a:bodyPr spcFirstLastPara="1" wrap="square" lIns="91425" tIns="91425" rIns="91425" bIns="91425" anchor="t" anchorCtr="0">
            <a:spAutoFit/>
          </a:bodyPr>
          <a:lstStyle/>
          <a:p>
            <a:pPr marL="268288" lvl="2" indent="-268288"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TCP Header</a:t>
            </a:r>
          </a:p>
          <a:p>
            <a:pPr marL="268288" lvl="0" indent="-182563" algn="just">
              <a:lnSpc>
                <a:spcPct val="107000"/>
              </a:lnSpc>
              <a:spcAft>
                <a:spcPts val="800"/>
              </a:spcAft>
              <a:buFont typeface="+mj-lt"/>
              <a:buAutoNum type="arabicPeriod" startAt="5"/>
              <a:tabLst>
                <a:tab pos="457200" algn="l"/>
              </a:tabLst>
            </a:pPr>
            <a:r>
              <a:rPr lang="en-IN" dirty="0">
                <a:solidFill>
                  <a:srgbClr val="FF0000"/>
                </a:solidFill>
                <a:latin typeface="Cambria" panose="02040503050406030204" pitchFamily="18" charset="0"/>
                <a:ea typeface="Calibri" panose="020F0502020204030204" pitchFamily="34" charset="0"/>
                <a:cs typeface="Shruti" panose="020B0502040204020203" pitchFamily="34" charset="0"/>
              </a:rPr>
              <a:t>SYN: </a:t>
            </a:r>
            <a:r>
              <a:rPr lang="en-IN" dirty="0">
                <a:latin typeface="Cambria" panose="02040503050406030204" pitchFamily="18" charset="0"/>
                <a:ea typeface="Calibri" panose="020F0502020204030204" pitchFamily="34" charset="0"/>
                <a:cs typeface="Shruti" panose="020B0502040204020203" pitchFamily="34" charset="0"/>
              </a:rPr>
              <a:t>Synchronization sequence number to initiate a connection. The connection SYN = 1and ACK =0.</a:t>
            </a:r>
            <a:endParaRPr lang="en-IN" sz="1200" dirty="0">
              <a:latin typeface="Calibri" panose="020F0502020204030204" pitchFamily="34" charset="0"/>
              <a:ea typeface="Calibri" panose="020F0502020204030204" pitchFamily="34" charset="0"/>
              <a:cs typeface="Shruti" panose="020B0502040204020203" pitchFamily="34" charset="0"/>
            </a:endParaRPr>
          </a:p>
          <a:p>
            <a:pPr marL="268288" lvl="0" indent="-182563" algn="just">
              <a:lnSpc>
                <a:spcPct val="107000"/>
              </a:lnSpc>
              <a:spcAft>
                <a:spcPts val="800"/>
              </a:spcAft>
              <a:buFont typeface="+mj-lt"/>
              <a:buAutoNum type="arabicPeriod" startAt="5"/>
              <a:tabLst>
                <a:tab pos="457200" algn="l"/>
              </a:tabLst>
            </a:pPr>
            <a:r>
              <a:rPr lang="en-IN" dirty="0">
                <a:solidFill>
                  <a:srgbClr val="FF0000"/>
                </a:solidFill>
                <a:latin typeface="Cambria" panose="02040503050406030204" pitchFamily="18" charset="0"/>
                <a:ea typeface="Calibri" panose="020F0502020204030204" pitchFamily="34" charset="0"/>
                <a:cs typeface="Shruti" panose="020B0502040204020203" pitchFamily="34" charset="0"/>
              </a:rPr>
              <a:t>FIN: </a:t>
            </a:r>
            <a:r>
              <a:rPr lang="en-IN" dirty="0">
                <a:latin typeface="Cambria" panose="02040503050406030204" pitchFamily="18" charset="0"/>
                <a:ea typeface="Calibri" panose="020F0502020204030204" pitchFamily="34" charset="0"/>
                <a:cs typeface="Shruti" panose="020B0502040204020203" pitchFamily="34" charset="0"/>
              </a:rPr>
              <a:t>The FIN bit is used to release a connection. It specifies that the sender is finished sending data.</a:t>
            </a:r>
            <a:endParaRPr lang="en-IN" sz="1200" dirty="0">
              <a:latin typeface="Calibri" panose="020F0502020204030204" pitchFamily="34" charset="0"/>
              <a:ea typeface="Calibri" panose="020F0502020204030204" pitchFamily="34" charset="0"/>
              <a:cs typeface="Shruti" panose="020B0502040204020203" pitchFamily="34" charset="0"/>
            </a:endParaRPr>
          </a:p>
          <a:p>
            <a:pPr marL="285750" lvl="0" indent="-198438" algn="just">
              <a:lnSpc>
                <a:spcPct val="107000"/>
              </a:lnSpc>
              <a:spcAft>
                <a:spcPts val="800"/>
              </a:spcAft>
              <a:buFont typeface="Arial" panose="020B0604020202020204" pitchFamily="34" charset="0"/>
              <a:buChar char="•"/>
              <a:tabLst>
                <a:tab pos="457200" algn="l"/>
              </a:tabLst>
            </a:pPr>
            <a:r>
              <a:rPr lang="en-IN" dirty="0">
                <a:solidFill>
                  <a:srgbClr val="FF0000"/>
                </a:solidFill>
                <a:latin typeface="Cambria" panose="02040503050406030204" pitchFamily="18" charset="0"/>
                <a:ea typeface="Calibri" panose="020F0502020204030204" pitchFamily="34" charset="0"/>
                <a:cs typeface="Shruti" panose="020B0502040204020203" pitchFamily="34" charset="0"/>
              </a:rPr>
              <a:t>Window Size: </a:t>
            </a:r>
            <a:r>
              <a:rPr lang="en-IN" dirty="0">
                <a:latin typeface="Cambria" panose="02040503050406030204" pitchFamily="18" charset="0"/>
                <a:ea typeface="Calibri" panose="020F0502020204030204" pitchFamily="34" charset="0"/>
                <a:cs typeface="Shruti" panose="020B0502040204020203" pitchFamily="34" charset="0"/>
              </a:rPr>
              <a:t>It specifies the number of bytes the receiver is willing to accept. This field can be used to control the flow of data and congestion.</a:t>
            </a:r>
            <a:endParaRPr lang="en-IN" sz="1200" dirty="0">
              <a:latin typeface="Calibri" panose="020F0502020204030204" pitchFamily="34" charset="0"/>
              <a:ea typeface="Calibri" panose="020F0502020204030204" pitchFamily="34" charset="0"/>
              <a:cs typeface="Shruti" panose="020B0502040204020203" pitchFamily="34" charset="0"/>
            </a:endParaRPr>
          </a:p>
          <a:p>
            <a:pPr marL="285750" lvl="0" indent="-198438" algn="just">
              <a:lnSpc>
                <a:spcPct val="107000"/>
              </a:lnSpc>
              <a:spcAft>
                <a:spcPts val="800"/>
              </a:spcAft>
              <a:buFont typeface="Arial" panose="020B0604020202020204" pitchFamily="34" charset="0"/>
              <a:buChar char="•"/>
              <a:tabLst>
                <a:tab pos="457200" algn="l"/>
              </a:tabLst>
            </a:pPr>
            <a:r>
              <a:rPr lang="en-IN" dirty="0">
                <a:solidFill>
                  <a:srgbClr val="FF0000"/>
                </a:solidFill>
                <a:latin typeface="Cambria" panose="02040503050406030204" pitchFamily="18" charset="0"/>
                <a:ea typeface="Calibri" panose="020F0502020204030204" pitchFamily="34" charset="0"/>
                <a:cs typeface="Shruti" panose="020B0502040204020203" pitchFamily="34" charset="0"/>
              </a:rPr>
              <a:t>Checksum: </a:t>
            </a:r>
            <a:r>
              <a:rPr lang="en-IN" dirty="0">
                <a:latin typeface="Cambria" panose="02040503050406030204" pitchFamily="18" charset="0"/>
                <a:ea typeface="Calibri" panose="020F0502020204030204" pitchFamily="34" charset="0"/>
                <a:cs typeface="Shruti" panose="020B0502040204020203" pitchFamily="34" charset="0"/>
              </a:rPr>
              <a:t>Used for transport layer error detection.</a:t>
            </a:r>
            <a:endParaRPr lang="en-IN" sz="1200" dirty="0">
              <a:latin typeface="Calibri" panose="020F0502020204030204" pitchFamily="34" charset="0"/>
              <a:ea typeface="Calibri" panose="020F0502020204030204" pitchFamily="34" charset="0"/>
              <a:cs typeface="Shruti" panose="020B0502040204020203" pitchFamily="34" charset="0"/>
            </a:endParaRPr>
          </a:p>
          <a:p>
            <a:pPr marL="285750" lvl="0" indent="-198438" algn="just">
              <a:lnSpc>
                <a:spcPct val="107000"/>
              </a:lnSpc>
              <a:spcAft>
                <a:spcPts val="800"/>
              </a:spcAft>
              <a:buFont typeface="Arial" panose="020B0604020202020204" pitchFamily="34" charset="0"/>
              <a:buChar char="•"/>
              <a:tabLst>
                <a:tab pos="457200" algn="l"/>
              </a:tabLst>
            </a:pPr>
            <a:r>
              <a:rPr lang="en-IN" dirty="0">
                <a:solidFill>
                  <a:srgbClr val="FF0000"/>
                </a:solidFill>
                <a:latin typeface="Cambria" panose="02040503050406030204" pitchFamily="18" charset="0"/>
                <a:ea typeface="Calibri" panose="020F0502020204030204" pitchFamily="34" charset="0"/>
                <a:cs typeface="Shruti" panose="020B0502040204020203" pitchFamily="34" charset="0"/>
              </a:rPr>
              <a:t>Urgent Pointer: </a:t>
            </a:r>
            <a:r>
              <a:rPr lang="en-IN" dirty="0">
                <a:latin typeface="Cambria" panose="02040503050406030204" pitchFamily="18" charset="0"/>
                <a:ea typeface="Calibri" panose="020F0502020204030204" pitchFamily="34" charset="0"/>
                <a:cs typeface="Shruti" panose="020B0502040204020203" pitchFamily="34" charset="0"/>
              </a:rPr>
              <a:t>If the URG flag bit is set, the segment contains urgent data meaning the receiving TCP entity must deliver it to the higher layers immediately.</a:t>
            </a:r>
            <a:endParaRPr lang="en-IN" sz="1200" dirty="0">
              <a:latin typeface="Calibri" panose="020F0502020204030204" pitchFamily="34" charset="0"/>
              <a:ea typeface="Calibri" panose="020F0502020204030204" pitchFamily="34" charset="0"/>
              <a:cs typeface="Shruti" panose="020B0502040204020203" pitchFamily="34" charset="0"/>
            </a:endParaRPr>
          </a:p>
        </p:txBody>
      </p:sp>
      <p:pic>
        <p:nvPicPr>
          <p:cNvPr id="2" name="Picture 1">
            <a:extLst>
              <a:ext uri="{FF2B5EF4-FFF2-40B4-BE49-F238E27FC236}">
                <a16:creationId xmlns="" xmlns:a16="http://schemas.microsoft.com/office/drawing/2014/main" id="{D3E7F835-8728-B4E2-3DE0-BD02406A928D}"/>
              </a:ext>
            </a:extLst>
          </p:cNvPr>
          <p:cNvPicPr>
            <a:picLocks noChangeAspect="1"/>
          </p:cNvPicPr>
          <p:nvPr/>
        </p:nvPicPr>
        <p:blipFill>
          <a:blip r:embed="rId6"/>
          <a:stretch>
            <a:fillRect/>
          </a:stretch>
        </p:blipFill>
        <p:spPr>
          <a:xfrm>
            <a:off x="4216400" y="1133138"/>
            <a:ext cx="4919113" cy="3141319"/>
          </a:xfrm>
          <a:prstGeom prst="rect">
            <a:avLst/>
          </a:prstGeom>
        </p:spPr>
      </p:pic>
      <p:sp>
        <p:nvSpPr>
          <p:cNvPr id="8" name="TextBox 7"/>
          <p:cNvSpPr txBox="1"/>
          <p:nvPr/>
        </p:nvSpPr>
        <p:spPr>
          <a:xfrm>
            <a:off x="6522720" y="1005840"/>
            <a:ext cx="487680" cy="276999"/>
          </a:xfrm>
          <a:prstGeom prst="rect">
            <a:avLst/>
          </a:prstGeom>
          <a:noFill/>
        </p:spPr>
        <p:txBody>
          <a:bodyPr wrap="square" rtlCol="0">
            <a:spAutoFit/>
          </a:bodyPr>
          <a:lstStyle/>
          <a:p>
            <a:r>
              <a:rPr lang="en-US" sz="1200" dirty="0" smtClean="0"/>
              <a:t>Bits</a:t>
            </a:r>
            <a:endParaRPr lang="en-US" sz="1200" dirty="0"/>
          </a:p>
        </p:txBody>
      </p:sp>
      <p:sp>
        <p:nvSpPr>
          <p:cNvPr id="9" name="Rectangle 8"/>
          <p:cNvSpPr/>
          <p:nvPr/>
        </p:nvSpPr>
        <p:spPr>
          <a:xfrm>
            <a:off x="6471920" y="1036320"/>
            <a:ext cx="396240" cy="24384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bits</a:t>
            </a:r>
            <a:endParaRPr lang="en-US" sz="1000" dirty="0"/>
          </a:p>
        </p:txBody>
      </p:sp>
    </p:spTree>
    <p:extLst>
      <p:ext uri="{BB962C8B-B14F-4D97-AF65-F5344CB8AC3E}">
        <p14:creationId xmlns="" xmlns:p14="http://schemas.microsoft.com/office/powerpoint/2010/main" val="578955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TCP (Transmission Control Protocol)</a:t>
            </a:r>
          </a:p>
        </p:txBody>
      </p:sp>
      <p:sp>
        <p:nvSpPr>
          <p:cNvPr id="71" name="Google Shape;71;p15"/>
          <p:cNvSpPr txBox="1"/>
          <p:nvPr/>
        </p:nvSpPr>
        <p:spPr>
          <a:xfrm>
            <a:off x="127221" y="647358"/>
            <a:ext cx="4139979" cy="1788601"/>
          </a:xfrm>
          <a:prstGeom prst="rect">
            <a:avLst/>
          </a:prstGeom>
          <a:noFill/>
          <a:ln>
            <a:noFill/>
          </a:ln>
        </p:spPr>
        <p:txBody>
          <a:bodyPr spcFirstLastPara="1" wrap="square" lIns="91425" tIns="91425" rIns="91425" bIns="91425" anchor="t" anchorCtr="0">
            <a:spAutoFit/>
          </a:bodyPr>
          <a:lstStyle/>
          <a:p>
            <a:pPr marL="268288" lvl="2" indent="-268288"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TCP Header</a:t>
            </a:r>
          </a:p>
          <a:p>
            <a:pPr marL="285750" lvl="0" indent="-198438" algn="just">
              <a:lnSpc>
                <a:spcPct val="107000"/>
              </a:lnSpc>
              <a:spcAft>
                <a:spcPts val="800"/>
              </a:spcAft>
              <a:buFont typeface="Arial" panose="020B0604020202020204" pitchFamily="34" charset="0"/>
              <a:buChar char="•"/>
              <a:tabLst>
                <a:tab pos="457200" algn="l"/>
              </a:tabLst>
            </a:pPr>
            <a:r>
              <a:rPr lang="en-IN" dirty="0">
                <a:solidFill>
                  <a:srgbClr val="FF0000"/>
                </a:solidFill>
                <a:latin typeface="Cambria" panose="02040503050406030204" pitchFamily="18" charset="0"/>
                <a:ea typeface="Calibri" panose="020F0502020204030204" pitchFamily="34" charset="0"/>
                <a:cs typeface="Shruti" panose="020B0502040204020203" pitchFamily="34" charset="0"/>
              </a:rPr>
              <a:t>Options: </a:t>
            </a:r>
            <a:r>
              <a:rPr lang="en-IN" dirty="0">
                <a:latin typeface="Cambria" panose="02040503050406030204" pitchFamily="18" charset="0"/>
                <a:ea typeface="Calibri" panose="020F0502020204030204" pitchFamily="34" charset="0"/>
                <a:cs typeface="Shruti" panose="020B0502040204020203" pitchFamily="34" charset="0"/>
              </a:rPr>
              <a:t>Size of this field is variable option field may be used to provide other functions that are not covered by the header.</a:t>
            </a:r>
            <a:endParaRPr lang="en-IN" sz="1200" dirty="0">
              <a:latin typeface="Calibri" panose="020F0502020204030204" pitchFamily="34" charset="0"/>
              <a:ea typeface="Calibri" panose="020F0502020204030204" pitchFamily="34" charset="0"/>
              <a:cs typeface="Shruti" panose="020B0502040204020203" pitchFamily="34" charset="0"/>
            </a:endParaRPr>
          </a:p>
          <a:p>
            <a:pPr marL="285750" lvl="0" indent="-198438" algn="just">
              <a:lnSpc>
                <a:spcPct val="107000"/>
              </a:lnSpc>
              <a:spcAft>
                <a:spcPts val="800"/>
              </a:spcAft>
              <a:buFont typeface="Arial" panose="020B0604020202020204" pitchFamily="34" charset="0"/>
              <a:buChar char="•"/>
              <a:tabLst>
                <a:tab pos="457200" algn="l"/>
              </a:tabLst>
            </a:pPr>
            <a:r>
              <a:rPr lang="en-IN" dirty="0">
                <a:solidFill>
                  <a:srgbClr val="FF0000"/>
                </a:solidFill>
                <a:latin typeface="Cambria" panose="02040503050406030204" pitchFamily="18" charset="0"/>
                <a:ea typeface="Calibri" panose="020F0502020204030204" pitchFamily="34" charset="0"/>
                <a:cs typeface="Shruti" panose="020B0502040204020203" pitchFamily="34" charset="0"/>
              </a:rPr>
              <a:t>Data: </a:t>
            </a:r>
            <a:r>
              <a:rPr lang="en-IN" dirty="0">
                <a:latin typeface="Cambria" panose="02040503050406030204" pitchFamily="18" charset="0"/>
                <a:ea typeface="Calibri" panose="020F0502020204030204" pitchFamily="34" charset="0"/>
                <a:cs typeface="Shruti" panose="020B0502040204020203" pitchFamily="34" charset="0"/>
              </a:rPr>
              <a:t>Data field size is variable. It contains user data.</a:t>
            </a:r>
            <a:endParaRPr lang="en-IN" sz="1200" dirty="0">
              <a:latin typeface="Calibri" panose="020F0502020204030204" pitchFamily="34" charset="0"/>
              <a:ea typeface="Calibri" panose="020F0502020204030204" pitchFamily="34" charset="0"/>
              <a:cs typeface="Shruti" panose="020B0502040204020203" pitchFamily="34" charset="0"/>
            </a:endParaRPr>
          </a:p>
        </p:txBody>
      </p:sp>
      <p:pic>
        <p:nvPicPr>
          <p:cNvPr id="2" name="Picture 1">
            <a:extLst>
              <a:ext uri="{FF2B5EF4-FFF2-40B4-BE49-F238E27FC236}">
                <a16:creationId xmlns="" xmlns:a16="http://schemas.microsoft.com/office/drawing/2014/main" id="{D3E7F835-8728-B4E2-3DE0-BD02406A928D}"/>
              </a:ext>
            </a:extLst>
          </p:cNvPr>
          <p:cNvPicPr>
            <a:picLocks noChangeAspect="1"/>
          </p:cNvPicPr>
          <p:nvPr/>
        </p:nvPicPr>
        <p:blipFill>
          <a:blip r:embed="rId6"/>
          <a:stretch>
            <a:fillRect/>
          </a:stretch>
        </p:blipFill>
        <p:spPr>
          <a:xfrm>
            <a:off x="4216400" y="1133138"/>
            <a:ext cx="4919113" cy="3141319"/>
          </a:xfrm>
          <a:prstGeom prst="rect">
            <a:avLst/>
          </a:prstGeom>
        </p:spPr>
      </p:pic>
      <p:sp>
        <p:nvSpPr>
          <p:cNvPr id="8" name="Rectangle 7"/>
          <p:cNvSpPr/>
          <p:nvPr/>
        </p:nvSpPr>
        <p:spPr>
          <a:xfrm>
            <a:off x="6471920" y="1036320"/>
            <a:ext cx="396240" cy="24384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bits</a:t>
            </a:r>
            <a:endParaRPr lang="en-US" sz="1000" dirty="0"/>
          </a:p>
        </p:txBody>
      </p:sp>
    </p:spTree>
    <p:extLst>
      <p:ext uri="{BB962C8B-B14F-4D97-AF65-F5344CB8AC3E}">
        <p14:creationId xmlns="" xmlns:p14="http://schemas.microsoft.com/office/powerpoint/2010/main" val="12795280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TCP (Transmission Control Protocol)</a:t>
            </a:r>
          </a:p>
        </p:txBody>
      </p:sp>
      <p:sp>
        <p:nvSpPr>
          <p:cNvPr id="71" name="Google Shape;71;p15"/>
          <p:cNvSpPr txBox="1"/>
          <p:nvPr/>
        </p:nvSpPr>
        <p:spPr>
          <a:xfrm>
            <a:off x="127221" y="647358"/>
            <a:ext cx="8893408" cy="3243230"/>
          </a:xfrm>
          <a:prstGeom prst="rect">
            <a:avLst/>
          </a:prstGeom>
          <a:noFill/>
          <a:ln>
            <a:noFill/>
          </a:ln>
        </p:spPr>
        <p:txBody>
          <a:bodyPr spcFirstLastPara="1" wrap="square" lIns="91425" tIns="91425" rIns="91425" bIns="91425" anchor="t" anchorCtr="0">
            <a:spAutoFit/>
          </a:bodyPr>
          <a:lstStyle/>
          <a:p>
            <a:pPr marL="268288" lvl="2" indent="-268288" algn="just">
              <a:buFont typeface="Wingdings" panose="05000000000000000000" pitchFamily="2" charset="2"/>
              <a:buChar char="q"/>
            </a:pPr>
            <a:r>
              <a:rPr lang="en-US" sz="1800" b="1" dirty="0">
                <a:latin typeface="Cambria" panose="02040503050406030204" pitchFamily="18" charset="0"/>
                <a:ea typeface="Cambria" panose="02040503050406030204" pitchFamily="18" charset="0"/>
              </a:rPr>
              <a:t>Realtime Application of TCP</a:t>
            </a:r>
          </a:p>
          <a:p>
            <a:pPr marL="268288" indent="-179388" algn="just">
              <a:lnSpc>
                <a:spcPct val="107000"/>
              </a:lnSpc>
              <a:spcAft>
                <a:spcPts val="800"/>
              </a:spcAft>
              <a:buFont typeface="Arial" panose="020B0604020202020204" pitchFamily="34" charset="0"/>
              <a:buChar char="•"/>
            </a:pPr>
            <a:r>
              <a:rPr lang="en-IN" sz="1600" i="1" dirty="0">
                <a:solidFill>
                  <a:srgbClr val="FF0000"/>
                </a:solidFill>
                <a:latin typeface="Cambria" panose="02040503050406030204" pitchFamily="18" charset="0"/>
                <a:ea typeface="Calibri" panose="020F0502020204030204" pitchFamily="34" charset="0"/>
                <a:cs typeface="Shruti" panose="020B0502040204020203" pitchFamily="34" charset="0"/>
              </a:rPr>
              <a:t>Chatting Application (Text Communication) </a:t>
            </a:r>
            <a:r>
              <a:rPr lang="en-IN" sz="1600" i="1" dirty="0">
                <a:latin typeface="Cambria" panose="02040503050406030204" pitchFamily="18" charset="0"/>
                <a:ea typeface="Calibri" panose="020F0502020204030204" pitchFamily="34" charset="0"/>
                <a:cs typeface="Shruti" panose="020B0502040204020203" pitchFamily="34" charset="0"/>
              </a:rPr>
              <a:t>–</a:t>
            </a:r>
            <a:r>
              <a:rPr lang="en-IN" sz="1600" dirty="0">
                <a:latin typeface="Cambria" panose="02040503050406030204" pitchFamily="18" charset="0"/>
                <a:ea typeface="Calibri" panose="020F0502020204030204" pitchFamily="34" charset="0"/>
                <a:cs typeface="Shruti" panose="020B0502040204020203" pitchFamily="34" charset="0"/>
              </a:rPr>
              <a:t> WhatsApp, Instagram, Google hangouts, Telegram, iMessage, FB Messenger</a:t>
            </a:r>
            <a:endParaRPr lang="en-IN" sz="1600" dirty="0">
              <a:latin typeface="Calibri" panose="020F0502020204030204" pitchFamily="34" charset="0"/>
              <a:ea typeface="Calibri" panose="020F0502020204030204" pitchFamily="34" charset="0"/>
              <a:cs typeface="Shruti" panose="020B0502040204020203" pitchFamily="34" charset="0"/>
            </a:endParaRPr>
          </a:p>
          <a:p>
            <a:pPr marL="268288" indent="-179388" algn="just">
              <a:lnSpc>
                <a:spcPct val="107000"/>
              </a:lnSpc>
              <a:spcAft>
                <a:spcPts val="800"/>
              </a:spcAft>
              <a:buFont typeface="Arial" panose="020B0604020202020204" pitchFamily="34" charset="0"/>
              <a:buChar char="•"/>
            </a:pPr>
            <a:r>
              <a:rPr lang="en-IN" sz="1600" i="1" dirty="0">
                <a:solidFill>
                  <a:srgbClr val="FF0000"/>
                </a:solidFill>
                <a:latin typeface="Cambria" panose="02040503050406030204" pitchFamily="18" charset="0"/>
                <a:ea typeface="Calibri" panose="020F0502020204030204" pitchFamily="34" charset="0"/>
                <a:cs typeface="Shruti" panose="020B0502040204020203" pitchFamily="34" charset="0"/>
              </a:rPr>
              <a:t>FTP (File Transfer Protocol</a:t>
            </a:r>
            <a:r>
              <a:rPr lang="en-IN" sz="1600" i="1" dirty="0">
                <a:latin typeface="Cambria" panose="02040503050406030204" pitchFamily="18" charset="0"/>
                <a:ea typeface="Calibri" panose="020F0502020204030204" pitchFamily="34" charset="0"/>
                <a:cs typeface="Shruti" panose="020B0502040204020203" pitchFamily="34" charset="0"/>
              </a:rPr>
              <a:t>) –</a:t>
            </a:r>
            <a:r>
              <a:rPr lang="en-IN" sz="1600" dirty="0">
                <a:latin typeface="Cambria" panose="02040503050406030204" pitchFamily="18" charset="0"/>
                <a:ea typeface="Calibri" panose="020F0502020204030204" pitchFamily="34" charset="0"/>
                <a:cs typeface="Shruti" panose="020B0502040204020203" pitchFamily="34" charset="0"/>
              </a:rPr>
              <a:t> FileZilla, Smart FTP, Core FTP, Fire FTP, Cyber duck and many more.</a:t>
            </a:r>
            <a:endParaRPr lang="en-IN" sz="1600" dirty="0">
              <a:latin typeface="Calibri" panose="020F0502020204030204" pitchFamily="34" charset="0"/>
              <a:ea typeface="Calibri" panose="020F0502020204030204" pitchFamily="34" charset="0"/>
              <a:cs typeface="Shruti" panose="020B0502040204020203" pitchFamily="34" charset="0"/>
            </a:endParaRPr>
          </a:p>
          <a:p>
            <a:pPr marL="268288" indent="-179388" algn="just">
              <a:lnSpc>
                <a:spcPct val="107000"/>
              </a:lnSpc>
              <a:spcAft>
                <a:spcPts val="800"/>
              </a:spcAft>
              <a:buFont typeface="Arial" panose="020B0604020202020204" pitchFamily="34" charset="0"/>
              <a:buChar char="•"/>
            </a:pPr>
            <a:r>
              <a:rPr lang="en-IN" sz="1600" i="1" dirty="0">
                <a:solidFill>
                  <a:srgbClr val="FF0000"/>
                </a:solidFill>
                <a:latin typeface="Cambria" panose="02040503050406030204" pitchFamily="18" charset="0"/>
                <a:ea typeface="Calibri" panose="020F0502020204030204" pitchFamily="34" charset="0"/>
                <a:cs typeface="Shruti" panose="020B0502040204020203" pitchFamily="34" charset="0"/>
              </a:rPr>
              <a:t>HTTP (Hyper Text Transfer Protocol) </a:t>
            </a:r>
            <a:r>
              <a:rPr lang="en-IN" sz="1600" i="1" dirty="0">
                <a:latin typeface="Cambria" panose="02040503050406030204" pitchFamily="18" charset="0"/>
                <a:ea typeface="Calibri" panose="020F0502020204030204" pitchFamily="34" charset="0"/>
                <a:cs typeface="Shruti" panose="020B0502040204020203" pitchFamily="34" charset="0"/>
              </a:rPr>
              <a:t>–</a:t>
            </a:r>
            <a:r>
              <a:rPr lang="en-IN" sz="1600" dirty="0">
                <a:latin typeface="Cambria" panose="02040503050406030204" pitchFamily="18" charset="0"/>
                <a:ea typeface="Calibri" panose="020F0502020204030204" pitchFamily="34" charset="0"/>
                <a:cs typeface="Shruti" panose="020B0502040204020203" pitchFamily="34" charset="0"/>
              </a:rPr>
              <a:t> HTTP uses TCP to access the webpages from internet. Ex., Website on internet. Facebook, Instagram etc…</a:t>
            </a:r>
            <a:endParaRPr lang="en-IN" sz="1600" dirty="0">
              <a:latin typeface="Calibri" panose="020F0502020204030204" pitchFamily="34" charset="0"/>
              <a:ea typeface="Calibri" panose="020F0502020204030204" pitchFamily="34" charset="0"/>
              <a:cs typeface="Shruti" panose="020B0502040204020203" pitchFamily="34" charset="0"/>
            </a:endParaRPr>
          </a:p>
          <a:p>
            <a:pPr marL="268288" indent="-179388" algn="just">
              <a:lnSpc>
                <a:spcPct val="107000"/>
              </a:lnSpc>
              <a:spcAft>
                <a:spcPts val="800"/>
              </a:spcAft>
              <a:buFont typeface="Arial" panose="020B0604020202020204" pitchFamily="34" charset="0"/>
              <a:buChar char="•"/>
            </a:pPr>
            <a:r>
              <a:rPr lang="en-IN" sz="1600" i="1" dirty="0">
                <a:solidFill>
                  <a:srgbClr val="FF0000"/>
                </a:solidFill>
                <a:latin typeface="Cambria" panose="02040503050406030204" pitchFamily="18" charset="0"/>
                <a:ea typeface="Calibri" panose="020F0502020204030204" pitchFamily="34" charset="0"/>
                <a:cs typeface="Shruti" panose="020B0502040204020203" pitchFamily="34" charset="0"/>
              </a:rPr>
              <a:t>SMTP (Simple Mail Transfer Protocol) </a:t>
            </a:r>
            <a:r>
              <a:rPr lang="en-IN" sz="1600" i="1" dirty="0">
                <a:latin typeface="Cambria" panose="02040503050406030204" pitchFamily="18" charset="0"/>
                <a:ea typeface="Calibri" panose="020F0502020204030204" pitchFamily="34" charset="0"/>
                <a:cs typeface="Shruti" panose="020B0502040204020203" pitchFamily="34" charset="0"/>
              </a:rPr>
              <a:t>–</a:t>
            </a:r>
            <a:r>
              <a:rPr lang="en-IN" sz="1600" dirty="0">
                <a:latin typeface="Cambria" panose="02040503050406030204" pitchFamily="18" charset="0"/>
                <a:ea typeface="Calibri" panose="020F0502020204030204" pitchFamily="34" charset="0"/>
                <a:cs typeface="Shruti" panose="020B0502040204020203" pitchFamily="34" charset="0"/>
              </a:rPr>
              <a:t> SMTP is an application layer protocol. It uses TCP protocol service to communicate with SMTP server. First of all, SMTP server accept connection request and then it allows the user to send mail. Ex., Yahoo mail, Gmail, Outlook, Rediff mail.</a:t>
            </a:r>
            <a:endParaRPr lang="en-IN" sz="1600" dirty="0">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 xmlns:p14="http://schemas.microsoft.com/office/powerpoint/2010/main" val="9561736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2893069"/>
          </a:xfrm>
          <a:prstGeom prst="rect">
            <a:avLst/>
          </a:prstGeom>
          <a:noFill/>
          <a:ln>
            <a:noFill/>
          </a:ln>
        </p:spPr>
        <p:txBody>
          <a:bodyPr spcFirstLastPara="1" wrap="square" lIns="91425" tIns="91425" rIns="91425" bIns="91425" anchor="t" anchorCtr="0">
            <a:spAutoFit/>
          </a:bodyPr>
          <a:lstStyle/>
          <a:p>
            <a:pPr lvl="0"/>
            <a:r>
              <a:rPr lang="en-IN" sz="4000" b="1" dirty="0">
                <a:solidFill>
                  <a:schemeClr val="dk2"/>
                </a:solidFill>
                <a:latin typeface="Proxima Nova"/>
                <a:ea typeface="Proxima Nova"/>
                <a:cs typeface="Proxima Nova"/>
                <a:sym typeface="Proxima Nova"/>
              </a:rPr>
              <a:t>Transport Layer Protocol: UDP</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2400" b="0" i="0" u="none" strike="noStrike" kern="0" cap="none" spc="0" normalizeH="0" baseline="0" noProof="0" dirty="0">
                <a:ln>
                  <a:noFill/>
                </a:ln>
                <a:solidFill>
                  <a:srgbClr val="595959"/>
                </a:solidFill>
                <a:effectLst/>
                <a:uLnTx/>
                <a:uFillTx/>
                <a:latin typeface="Cambria" panose="02040503050406030204" pitchFamily="18" charset="0"/>
                <a:ea typeface="Cambria" panose="02040503050406030204" pitchFamily="18" charset="0"/>
                <a:cs typeface="Proxima Nova"/>
                <a:sym typeface="Proxima Nova"/>
              </a:rPr>
              <a:t>UDP Header</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2400" b="0" i="0" u="none" strike="noStrike" kern="0" cap="none" spc="0" normalizeH="0" baseline="0" noProof="0" dirty="0">
                <a:ln>
                  <a:noFill/>
                </a:ln>
                <a:solidFill>
                  <a:srgbClr val="595959"/>
                </a:solidFill>
                <a:effectLst/>
                <a:uLnTx/>
                <a:uFillTx/>
                <a:latin typeface="Cambria" panose="02040503050406030204" pitchFamily="18" charset="0"/>
                <a:ea typeface="Cambria" panose="02040503050406030204" pitchFamily="18" charset="0"/>
                <a:cs typeface="Proxima Nova"/>
                <a:sym typeface="Proxima Nova"/>
              </a:rPr>
              <a:t>Checksum Example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2400" b="0" i="0" u="none" strike="noStrike" kern="0" cap="none" spc="0" normalizeH="0" baseline="0" noProof="0" dirty="0">
                <a:ln>
                  <a:noFill/>
                </a:ln>
                <a:solidFill>
                  <a:srgbClr val="595959"/>
                </a:solidFill>
                <a:effectLst/>
                <a:uLnTx/>
                <a:uFillTx/>
                <a:latin typeface="Cambria" panose="02040503050406030204" pitchFamily="18" charset="0"/>
                <a:ea typeface="Cambria" panose="02040503050406030204" pitchFamily="18" charset="0"/>
                <a:cs typeface="Proxima Nova"/>
                <a:sym typeface="Proxima Nova"/>
              </a:rPr>
              <a:t>UDP Example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N" sz="2400" dirty="0">
                <a:solidFill>
                  <a:srgbClr val="595959"/>
                </a:solidFill>
                <a:latin typeface="Cambria" panose="02040503050406030204" pitchFamily="18" charset="0"/>
                <a:ea typeface="Cambria" panose="02040503050406030204" pitchFamily="18" charset="0"/>
                <a:cs typeface="Proxima Nova"/>
                <a:sym typeface="Proxima Nova"/>
              </a:rPr>
              <a:t>UDP </a:t>
            </a:r>
            <a:r>
              <a:rPr lang="en-IN" sz="2400">
                <a:solidFill>
                  <a:srgbClr val="595959"/>
                </a:solidFill>
                <a:latin typeface="Cambria" panose="02040503050406030204" pitchFamily="18" charset="0"/>
                <a:ea typeface="Cambria" panose="02040503050406030204" pitchFamily="18" charset="0"/>
                <a:cs typeface="Proxima Nova"/>
                <a:sym typeface="Proxima Nova"/>
              </a:rPr>
              <a:t>Realtime Application</a:t>
            </a:r>
            <a:endParaRPr kumimoji="0" lang="en-IN" sz="2400" b="0" i="0" u="none" strike="noStrike" kern="0" cap="none" spc="0" normalizeH="0" baseline="0" noProof="0" dirty="0">
              <a:ln>
                <a:noFill/>
              </a:ln>
              <a:solidFill>
                <a:srgbClr val="595959"/>
              </a:solidFill>
              <a:effectLst/>
              <a:uLnTx/>
              <a:uFillTx/>
              <a:latin typeface="Cambria" panose="02040503050406030204" pitchFamily="18" charset="0"/>
              <a:ea typeface="Cambria" panose="02040503050406030204" pitchFamily="18" charset="0"/>
              <a:cs typeface="Proxima Nova"/>
              <a:sym typeface="Proxima Nova"/>
            </a:endParaRP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 xmlns:p14="http://schemas.microsoft.com/office/powerpoint/2010/main" val="9478302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UDP (User Datagram Protocol)</a:t>
            </a:r>
          </a:p>
        </p:txBody>
      </p:sp>
      <p:sp>
        <p:nvSpPr>
          <p:cNvPr id="71" name="Google Shape;71;p15"/>
          <p:cNvSpPr txBox="1"/>
          <p:nvPr/>
        </p:nvSpPr>
        <p:spPr>
          <a:xfrm>
            <a:off x="127221" y="647358"/>
            <a:ext cx="8873656" cy="4370397"/>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UDP stands for User Datagram Protocol.</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UDP is a simple, datagram-oriented transport layer protocol.</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This protocol used in place of TCP. UDP is connectionless protocol provides no reliability or flow control mechanisms.</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It also has no error recovery procedures.</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Several application layer protocols such as TFTP, DNS and RPC use UDP.</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UDP makes use of the port concept to direct datagrams to the proper upper-layer applications. </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UDP serves as a simple application interface to the IP.</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p:txBody>
      </p:sp>
    </p:spTree>
    <p:extLst>
      <p:ext uri="{BB962C8B-B14F-4D97-AF65-F5344CB8AC3E}">
        <p14:creationId xmlns="" xmlns:p14="http://schemas.microsoft.com/office/powerpoint/2010/main" val="31859728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UDP (User Datagram Protocol)</a:t>
            </a:r>
          </a:p>
        </p:txBody>
      </p:sp>
      <p:sp>
        <p:nvSpPr>
          <p:cNvPr id="71" name="Google Shape;71;p15"/>
          <p:cNvSpPr txBox="1"/>
          <p:nvPr/>
        </p:nvSpPr>
        <p:spPr>
          <a:xfrm>
            <a:off x="127221" y="647358"/>
            <a:ext cx="8857121" cy="4416563"/>
          </a:xfrm>
          <a:prstGeom prst="rect">
            <a:avLst/>
          </a:prstGeom>
          <a:noFill/>
          <a:ln>
            <a:noFill/>
          </a:ln>
        </p:spPr>
        <p:txBody>
          <a:bodyPr spcFirstLastPara="1" wrap="square" lIns="91425" tIns="91425" rIns="91425" bIns="91425" anchor="t" anchorCtr="0">
            <a:spAutoFit/>
          </a:bodyPr>
          <a:lstStyle/>
          <a:p>
            <a:pPr marL="268288" lvl="2" indent="-268288"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UDP Header</a:t>
            </a:r>
          </a:p>
          <a:p>
            <a:pPr marL="268288" lvl="2" indent="-268288" algn="just">
              <a:buFont typeface="Wingdings" panose="05000000000000000000" pitchFamily="2" charset="2"/>
              <a:buChar char="q"/>
            </a:pPr>
            <a:endParaRPr lang="en-US" sz="1600" b="1" dirty="0">
              <a:latin typeface="Cambria" panose="02040503050406030204" pitchFamily="18" charset="0"/>
              <a:ea typeface="Cambria" panose="02040503050406030204" pitchFamily="18" charset="0"/>
            </a:endParaRPr>
          </a:p>
          <a:p>
            <a:pPr marL="268288" lvl="2" indent="-268288" algn="just">
              <a:buFont typeface="Wingdings" panose="05000000000000000000" pitchFamily="2" charset="2"/>
              <a:buChar char="q"/>
            </a:pPr>
            <a:endParaRPr lang="en-US" sz="1600" b="1" dirty="0">
              <a:latin typeface="Cambria" panose="02040503050406030204" pitchFamily="18" charset="0"/>
              <a:ea typeface="Cambria" panose="02040503050406030204" pitchFamily="18" charset="0"/>
            </a:endParaRPr>
          </a:p>
          <a:p>
            <a:pPr lvl="2" algn="just"/>
            <a:endParaRPr lang="en-US" sz="1600" b="1"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endParaRPr lang="en-US" sz="8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Above figure shows the encapsulation of a UDP datagram as an IP datagram.</a:t>
            </a: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endParaRPr lang="en-US" sz="11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Above figure shows the format of the UDP header. The port number identify the sending process and the receiving process.</a:t>
            </a:r>
          </a:p>
        </p:txBody>
      </p:sp>
      <p:pic>
        <p:nvPicPr>
          <p:cNvPr id="4" name="Picture 3">
            <a:extLst>
              <a:ext uri="{FF2B5EF4-FFF2-40B4-BE49-F238E27FC236}">
                <a16:creationId xmlns="" xmlns:a16="http://schemas.microsoft.com/office/drawing/2014/main" id="{AF9EE692-1E2C-813F-8414-39733C0A010A}"/>
              </a:ext>
            </a:extLst>
          </p:cNvPr>
          <p:cNvPicPr>
            <a:picLocks noChangeAspect="1"/>
          </p:cNvPicPr>
          <p:nvPr/>
        </p:nvPicPr>
        <p:blipFill>
          <a:blip r:embed="rId6"/>
          <a:stretch>
            <a:fillRect/>
          </a:stretch>
        </p:blipFill>
        <p:spPr>
          <a:xfrm>
            <a:off x="849086" y="2756721"/>
            <a:ext cx="7058638" cy="15289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a:extLst>
              <a:ext uri="{FF2B5EF4-FFF2-40B4-BE49-F238E27FC236}">
                <a16:creationId xmlns="" xmlns:a16="http://schemas.microsoft.com/office/drawing/2014/main" id="{1451CA9B-7237-0275-DEC4-5A46BEF9A157}"/>
              </a:ext>
            </a:extLst>
          </p:cNvPr>
          <p:cNvPicPr>
            <a:picLocks noChangeAspect="1"/>
          </p:cNvPicPr>
          <p:nvPr/>
        </p:nvPicPr>
        <p:blipFill rotWithShape="1">
          <a:blip r:embed="rId7"/>
          <a:srcRect l="4752" r="6212" b="64303"/>
          <a:stretch/>
        </p:blipFill>
        <p:spPr>
          <a:xfrm>
            <a:off x="1577740" y="986972"/>
            <a:ext cx="5468946" cy="1313542"/>
          </a:xfrm>
          <a:prstGeom prst="rect">
            <a:avLst/>
          </a:prstGeom>
        </p:spPr>
      </p:pic>
    </p:spTree>
    <p:extLst>
      <p:ext uri="{BB962C8B-B14F-4D97-AF65-F5344CB8AC3E}">
        <p14:creationId xmlns="" xmlns:p14="http://schemas.microsoft.com/office/powerpoint/2010/main" val="302298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UDP (User Datagram Protocol)</a:t>
            </a:r>
          </a:p>
        </p:txBody>
      </p:sp>
      <p:sp>
        <p:nvSpPr>
          <p:cNvPr id="71" name="Google Shape;71;p15"/>
          <p:cNvSpPr txBox="1"/>
          <p:nvPr/>
        </p:nvSpPr>
        <p:spPr>
          <a:xfrm>
            <a:off x="127221" y="647358"/>
            <a:ext cx="8857121" cy="4280950"/>
          </a:xfrm>
          <a:prstGeom prst="rect">
            <a:avLst/>
          </a:prstGeom>
          <a:noFill/>
          <a:ln>
            <a:noFill/>
          </a:ln>
        </p:spPr>
        <p:txBody>
          <a:bodyPr spcFirstLastPara="1" wrap="square" lIns="91425" tIns="91425" rIns="91425" bIns="91425" anchor="t" anchorCtr="0">
            <a:spAutoFit/>
          </a:bodyPr>
          <a:lstStyle/>
          <a:p>
            <a:pPr marL="268288" lvl="2" indent="-268288"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UDP Header</a:t>
            </a:r>
          </a:p>
          <a:p>
            <a:pPr marL="268288" lvl="2" indent="-268288" algn="just">
              <a:buFont typeface="Wingdings" panose="05000000000000000000" pitchFamily="2" charset="2"/>
              <a:buChar char="q"/>
            </a:pPr>
            <a:endParaRPr lang="en-US" sz="1600" b="1" dirty="0">
              <a:latin typeface="Cambria" panose="02040503050406030204" pitchFamily="18" charset="0"/>
              <a:ea typeface="Cambria" panose="02040503050406030204" pitchFamily="18" charset="0"/>
            </a:endParaRPr>
          </a:p>
          <a:p>
            <a:pPr marL="268288" lvl="2" indent="-268288" algn="just">
              <a:buFont typeface="Wingdings" panose="05000000000000000000" pitchFamily="2" charset="2"/>
              <a:buChar char="q"/>
            </a:pPr>
            <a:endParaRPr lang="en-US" sz="1600" b="1" dirty="0">
              <a:latin typeface="Cambria" panose="02040503050406030204" pitchFamily="18" charset="0"/>
              <a:ea typeface="Cambria" panose="02040503050406030204" pitchFamily="18" charset="0"/>
            </a:endParaRPr>
          </a:p>
          <a:p>
            <a:pPr marL="268288" lvl="2" indent="-268288" algn="just">
              <a:buFont typeface="Wingdings" panose="05000000000000000000" pitchFamily="2" charset="2"/>
              <a:buChar char="q"/>
            </a:pPr>
            <a:endParaRPr lang="en-US" sz="1600" b="1" dirty="0">
              <a:latin typeface="Cambria" panose="02040503050406030204" pitchFamily="18" charset="0"/>
              <a:ea typeface="Cambria" panose="02040503050406030204" pitchFamily="18" charset="0"/>
            </a:endParaRPr>
          </a:p>
          <a:p>
            <a:pPr marL="268288" lvl="2" indent="-268288" algn="just">
              <a:buFont typeface="Wingdings" panose="05000000000000000000" pitchFamily="2" charset="2"/>
              <a:buChar char="q"/>
            </a:pPr>
            <a:endParaRPr lang="en-US" sz="1600" b="1" dirty="0">
              <a:latin typeface="Cambria" panose="02040503050406030204" pitchFamily="18" charset="0"/>
              <a:ea typeface="Cambria" panose="02040503050406030204" pitchFamily="18" charset="0"/>
            </a:endParaRPr>
          </a:p>
          <a:p>
            <a:pPr marL="268288" lvl="2" indent="-268288" algn="just">
              <a:buFont typeface="Wingdings" panose="05000000000000000000" pitchFamily="2" charset="2"/>
              <a:buChar char="q"/>
            </a:pPr>
            <a:endParaRPr lang="en-US" sz="1600" b="1"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indent="-198438" algn="just">
              <a:lnSpc>
                <a:spcPct val="107000"/>
              </a:lnSpc>
              <a:spcAft>
                <a:spcPts val="800"/>
              </a:spcAft>
              <a:buFont typeface="Arial" panose="020B0604020202020204" pitchFamily="34" charset="0"/>
              <a:buChar char="•"/>
              <a:tabLst>
                <a:tab pos="457200" algn="l"/>
              </a:tabLst>
            </a:pPr>
            <a:r>
              <a:rPr lang="en-IN" b="1" dirty="0">
                <a:latin typeface="Cambria" panose="02040503050406030204" pitchFamily="18" charset="0"/>
                <a:ea typeface="Calibri" panose="020F0502020204030204" pitchFamily="34" charset="0"/>
                <a:cs typeface="Shruti" panose="020B0502040204020203" pitchFamily="34" charset="0"/>
              </a:rPr>
              <a:t>Source Port:</a:t>
            </a:r>
            <a:r>
              <a:rPr lang="en-IN" dirty="0">
                <a:latin typeface="Cambria" panose="02040503050406030204" pitchFamily="18" charset="0"/>
                <a:ea typeface="Calibri" panose="020F0502020204030204" pitchFamily="34" charset="0"/>
                <a:cs typeface="Shruti" panose="020B0502040204020203" pitchFamily="34" charset="0"/>
              </a:rPr>
              <a:t> Source port number identifies the port of the sending application process.</a:t>
            </a:r>
            <a:endParaRPr lang="en-IN" sz="1200" dirty="0">
              <a:latin typeface="Calibri" panose="020F0502020204030204" pitchFamily="34" charset="0"/>
              <a:ea typeface="Calibri" panose="020F0502020204030204" pitchFamily="34" charset="0"/>
              <a:cs typeface="Shruti" panose="020B0502040204020203" pitchFamily="34" charset="0"/>
            </a:endParaRPr>
          </a:p>
          <a:p>
            <a:pPr marL="285750" indent="-198438" algn="just">
              <a:lnSpc>
                <a:spcPct val="107000"/>
              </a:lnSpc>
              <a:spcAft>
                <a:spcPts val="800"/>
              </a:spcAft>
              <a:buFont typeface="Arial" panose="020B0604020202020204" pitchFamily="34" charset="0"/>
              <a:buChar char="•"/>
              <a:tabLst>
                <a:tab pos="457200" algn="l"/>
              </a:tabLst>
            </a:pPr>
            <a:r>
              <a:rPr lang="en-IN" b="1" dirty="0">
                <a:latin typeface="Cambria" panose="02040503050406030204" pitchFamily="18" charset="0"/>
                <a:ea typeface="Calibri" panose="020F0502020204030204" pitchFamily="34" charset="0"/>
                <a:cs typeface="Shruti" panose="020B0502040204020203" pitchFamily="34" charset="0"/>
              </a:rPr>
              <a:t>Destination Port:</a:t>
            </a:r>
            <a:r>
              <a:rPr lang="en-IN" dirty="0">
                <a:latin typeface="Cambria" panose="02040503050406030204" pitchFamily="18" charset="0"/>
                <a:ea typeface="Calibri" panose="020F0502020204030204" pitchFamily="34" charset="0"/>
                <a:cs typeface="Shruti" panose="020B0502040204020203" pitchFamily="34" charset="0"/>
              </a:rPr>
              <a:t> Destination port number identifies the receiving process on the destination host machine. </a:t>
            </a:r>
            <a:endParaRPr lang="en-IN" sz="1200" dirty="0">
              <a:latin typeface="Calibri" panose="020F0502020204030204" pitchFamily="34" charset="0"/>
              <a:ea typeface="Calibri" panose="020F0502020204030204" pitchFamily="34" charset="0"/>
              <a:cs typeface="Shruti" panose="020B0502040204020203" pitchFamily="34" charset="0"/>
            </a:endParaRPr>
          </a:p>
          <a:p>
            <a:pPr marL="285750" indent="-198438" algn="just">
              <a:lnSpc>
                <a:spcPct val="107000"/>
              </a:lnSpc>
              <a:spcAft>
                <a:spcPts val="800"/>
              </a:spcAft>
              <a:buFont typeface="Arial" panose="020B0604020202020204" pitchFamily="34" charset="0"/>
              <a:buChar char="•"/>
              <a:tabLst>
                <a:tab pos="457200" algn="l"/>
              </a:tabLst>
            </a:pPr>
            <a:r>
              <a:rPr lang="en-IN" b="1" dirty="0">
                <a:latin typeface="Cambria" panose="02040503050406030204" pitchFamily="18" charset="0"/>
                <a:ea typeface="Calibri" panose="020F0502020204030204" pitchFamily="34" charset="0"/>
                <a:cs typeface="Shruti" panose="020B0502040204020203" pitchFamily="34" charset="0"/>
              </a:rPr>
              <a:t>UDP Length:</a:t>
            </a:r>
            <a:r>
              <a:rPr lang="en-IN" dirty="0">
                <a:latin typeface="Cambria" panose="02040503050406030204" pitchFamily="18" charset="0"/>
                <a:ea typeface="Calibri" panose="020F0502020204030204" pitchFamily="34" charset="0"/>
                <a:cs typeface="Shruti" panose="020B0502040204020203" pitchFamily="34" charset="0"/>
              </a:rPr>
              <a:t> The UDP length field is the length of the UDP data in bytes. The minimum value for this field is 8 bytes.</a:t>
            </a:r>
            <a:endParaRPr lang="en-IN" sz="1200" dirty="0">
              <a:latin typeface="Calibri" panose="020F0502020204030204" pitchFamily="34" charset="0"/>
              <a:ea typeface="Calibri" panose="020F0502020204030204" pitchFamily="34" charset="0"/>
              <a:cs typeface="Shruti" panose="020B0502040204020203" pitchFamily="34" charset="0"/>
            </a:endParaRPr>
          </a:p>
          <a:p>
            <a:pPr marL="285750" indent="-198438" algn="just">
              <a:lnSpc>
                <a:spcPct val="107000"/>
              </a:lnSpc>
              <a:spcAft>
                <a:spcPts val="800"/>
              </a:spcAft>
              <a:buFont typeface="Arial" panose="020B0604020202020204" pitchFamily="34" charset="0"/>
              <a:buChar char="•"/>
              <a:tabLst>
                <a:tab pos="457200" algn="l"/>
              </a:tabLst>
            </a:pPr>
            <a:r>
              <a:rPr lang="en-IN" b="1" dirty="0">
                <a:latin typeface="Cambria" panose="02040503050406030204" pitchFamily="18" charset="0"/>
                <a:ea typeface="Calibri" panose="020F0502020204030204" pitchFamily="34" charset="0"/>
                <a:cs typeface="Shruti" panose="020B0502040204020203" pitchFamily="34" charset="0"/>
              </a:rPr>
              <a:t>UDP Checksum:</a:t>
            </a:r>
            <a:r>
              <a:rPr lang="en-IN" dirty="0">
                <a:latin typeface="Cambria" panose="02040503050406030204" pitchFamily="18" charset="0"/>
                <a:ea typeface="Calibri" panose="020F0502020204030204" pitchFamily="34" charset="0"/>
                <a:cs typeface="Shruti" panose="020B0502040204020203" pitchFamily="34" charset="0"/>
              </a:rPr>
              <a:t> UDP checksum covers the UDP header and the UDP data. Both UDP and TCP include a pseudo-header with the UDP datagram just for the checksum calculations.</a:t>
            </a:r>
            <a:endParaRPr lang="en-IN" sz="1200" dirty="0">
              <a:latin typeface="Calibri" panose="020F0502020204030204" pitchFamily="34" charset="0"/>
              <a:ea typeface="Calibri" panose="020F0502020204030204" pitchFamily="34" charset="0"/>
              <a:cs typeface="Shruti" panose="020B0502040204020203" pitchFamily="34" charset="0"/>
            </a:endParaRPr>
          </a:p>
          <a:p>
            <a:pPr marL="285750" indent="-198438" algn="just">
              <a:lnSpc>
                <a:spcPct val="107000"/>
              </a:lnSpc>
              <a:spcAft>
                <a:spcPts val="800"/>
              </a:spcAft>
              <a:buFont typeface="Arial" panose="020B0604020202020204" pitchFamily="34" charset="0"/>
              <a:buChar char="•"/>
              <a:tabLst>
                <a:tab pos="457200" algn="l"/>
              </a:tabLst>
            </a:pPr>
            <a:r>
              <a:rPr lang="en-IN" b="1" dirty="0">
                <a:latin typeface="Cambria" panose="02040503050406030204" pitchFamily="18" charset="0"/>
                <a:ea typeface="Calibri" panose="020F0502020204030204" pitchFamily="34" charset="0"/>
                <a:cs typeface="Shruti" panose="020B0502040204020203" pitchFamily="34" charset="0"/>
              </a:rPr>
              <a:t>Data:</a:t>
            </a:r>
            <a:r>
              <a:rPr lang="en-IN" dirty="0">
                <a:latin typeface="Cambria" panose="02040503050406030204" pitchFamily="18" charset="0"/>
                <a:ea typeface="Calibri" panose="020F0502020204030204" pitchFamily="34" charset="0"/>
                <a:cs typeface="Shruti" panose="020B0502040204020203" pitchFamily="34" charset="0"/>
              </a:rPr>
              <a:t> Data field size is variable. It contains user data.</a:t>
            </a:r>
            <a:endParaRPr lang="en-IN" sz="1200" dirty="0">
              <a:latin typeface="Calibri" panose="020F0502020204030204" pitchFamily="34" charset="0"/>
              <a:ea typeface="Calibri" panose="020F0502020204030204" pitchFamily="34" charset="0"/>
              <a:cs typeface="Shruti" panose="020B0502040204020203" pitchFamily="34" charset="0"/>
            </a:endParaRPr>
          </a:p>
        </p:txBody>
      </p:sp>
      <p:pic>
        <p:nvPicPr>
          <p:cNvPr id="4" name="Picture 3">
            <a:extLst>
              <a:ext uri="{FF2B5EF4-FFF2-40B4-BE49-F238E27FC236}">
                <a16:creationId xmlns="" xmlns:a16="http://schemas.microsoft.com/office/drawing/2014/main" id="{AF9EE692-1E2C-813F-8414-39733C0A010A}"/>
              </a:ext>
            </a:extLst>
          </p:cNvPr>
          <p:cNvPicPr>
            <a:picLocks noChangeAspect="1"/>
          </p:cNvPicPr>
          <p:nvPr/>
        </p:nvPicPr>
        <p:blipFill>
          <a:blip r:embed="rId6"/>
          <a:stretch>
            <a:fillRect/>
          </a:stretch>
        </p:blipFill>
        <p:spPr>
          <a:xfrm>
            <a:off x="965201" y="1042773"/>
            <a:ext cx="7058638" cy="15289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39628290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UDP (User Datagram Protocol)</a:t>
            </a:r>
          </a:p>
        </p:txBody>
      </p:sp>
      <p:sp>
        <p:nvSpPr>
          <p:cNvPr id="71" name="Google Shape;71;p15"/>
          <p:cNvSpPr txBox="1"/>
          <p:nvPr/>
        </p:nvSpPr>
        <p:spPr>
          <a:xfrm>
            <a:off x="127221" y="647358"/>
            <a:ext cx="8857121" cy="3139291"/>
          </a:xfrm>
          <a:prstGeom prst="rect">
            <a:avLst/>
          </a:prstGeom>
          <a:noFill/>
          <a:ln>
            <a:noFill/>
          </a:ln>
        </p:spPr>
        <p:txBody>
          <a:bodyPr spcFirstLastPara="1" wrap="square" lIns="91425" tIns="91425" rIns="91425" bIns="91425" anchor="t" anchorCtr="0">
            <a:spAutoFit/>
          </a:bodyPr>
          <a:lstStyle/>
          <a:p>
            <a:pPr marL="268288" lvl="2" indent="-268288"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UDP Checksum</a:t>
            </a:r>
          </a:p>
          <a:p>
            <a:pPr marL="28575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UDP checksum calculate from UDP header and UDP datagram part.</a:t>
            </a: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Purpose of UDP header is check error in datagram.</a:t>
            </a: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First of all, at sender side checksum has been calculated and checksum value added in checksum field.</a:t>
            </a: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Again, checksum is calculated at receiver end, if there is mismatch in both the value, then datagram must be discarded by receiver, because no error recovery in UDP datagram.</a:t>
            </a: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But in some of the application packet is pass to that application with warning.</a:t>
            </a:r>
          </a:p>
        </p:txBody>
      </p:sp>
    </p:spTree>
    <p:extLst>
      <p:ext uri="{BB962C8B-B14F-4D97-AF65-F5344CB8AC3E}">
        <p14:creationId xmlns="" xmlns:p14="http://schemas.microsoft.com/office/powerpoint/2010/main" val="12925862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UDP (User Datagram Protocol)</a:t>
            </a:r>
          </a:p>
        </p:txBody>
      </p:sp>
      <p:sp>
        <p:nvSpPr>
          <p:cNvPr id="71" name="Google Shape;71;p15"/>
          <p:cNvSpPr txBox="1"/>
          <p:nvPr/>
        </p:nvSpPr>
        <p:spPr>
          <a:xfrm>
            <a:off x="127221" y="647358"/>
            <a:ext cx="8857121" cy="430857"/>
          </a:xfrm>
          <a:prstGeom prst="rect">
            <a:avLst/>
          </a:prstGeom>
          <a:noFill/>
          <a:ln>
            <a:noFill/>
          </a:ln>
        </p:spPr>
        <p:txBody>
          <a:bodyPr spcFirstLastPara="1" wrap="square" lIns="91425" tIns="91425" rIns="91425" bIns="91425" anchor="t" anchorCtr="0">
            <a:spAutoFit/>
          </a:bodyPr>
          <a:lstStyle/>
          <a:p>
            <a:pPr marL="268288" lvl="2" indent="-268288"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Example of UDP Checksum</a:t>
            </a:r>
          </a:p>
        </p:txBody>
      </p:sp>
      <p:pic>
        <p:nvPicPr>
          <p:cNvPr id="2" name="Picture 1">
            <a:extLst>
              <a:ext uri="{FF2B5EF4-FFF2-40B4-BE49-F238E27FC236}">
                <a16:creationId xmlns="" xmlns:a16="http://schemas.microsoft.com/office/drawing/2014/main" id="{A30025FF-AC51-2F65-6566-015865C80B97}"/>
              </a:ext>
            </a:extLst>
          </p:cNvPr>
          <p:cNvPicPr>
            <a:picLocks noChangeAspect="1"/>
          </p:cNvPicPr>
          <p:nvPr/>
        </p:nvPicPr>
        <p:blipFill>
          <a:blip r:embed="rId6"/>
          <a:stretch>
            <a:fillRect/>
          </a:stretch>
        </p:blipFill>
        <p:spPr>
          <a:xfrm>
            <a:off x="2794000" y="992967"/>
            <a:ext cx="5083146" cy="3903790"/>
          </a:xfrm>
          <a:prstGeom prst="rect">
            <a:avLst/>
          </a:prstGeom>
        </p:spPr>
      </p:pic>
    </p:spTree>
    <p:extLst>
      <p:ext uri="{BB962C8B-B14F-4D97-AF65-F5344CB8AC3E}">
        <p14:creationId xmlns="" xmlns:p14="http://schemas.microsoft.com/office/powerpoint/2010/main" val="23050003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UDP (User Datagram Protocol)</a:t>
            </a:r>
          </a:p>
        </p:txBody>
      </p:sp>
      <p:sp>
        <p:nvSpPr>
          <p:cNvPr id="71" name="Google Shape;71;p15"/>
          <p:cNvSpPr txBox="1"/>
          <p:nvPr/>
        </p:nvSpPr>
        <p:spPr>
          <a:xfrm>
            <a:off x="127221" y="647358"/>
            <a:ext cx="8857121" cy="430857"/>
          </a:xfrm>
          <a:prstGeom prst="rect">
            <a:avLst/>
          </a:prstGeom>
          <a:noFill/>
          <a:ln>
            <a:noFill/>
          </a:ln>
        </p:spPr>
        <p:txBody>
          <a:bodyPr spcFirstLastPara="1" wrap="square" lIns="91425" tIns="91425" rIns="91425" bIns="91425" anchor="t" anchorCtr="0">
            <a:spAutoFit/>
          </a:bodyPr>
          <a:lstStyle/>
          <a:p>
            <a:pPr marL="268288" lvl="2" indent="-268288" algn="just">
              <a:buFont typeface="Wingdings" panose="05000000000000000000" pitchFamily="2" charset="2"/>
              <a:buChar char="q"/>
            </a:pPr>
            <a:r>
              <a:rPr lang="en-US" sz="1600" b="1" dirty="0" smtClean="0">
                <a:latin typeface="Cambria" panose="02040503050406030204" pitchFamily="18" charset="0"/>
                <a:ea typeface="Cambria" panose="02040503050406030204" pitchFamily="18" charset="0"/>
              </a:rPr>
              <a:t>Example of UDP Checksum</a:t>
            </a:r>
            <a:endParaRPr lang="en-US" sz="1600" b="1" dirty="0">
              <a:latin typeface="Cambria" panose="02040503050406030204" pitchFamily="18" charset="0"/>
              <a:ea typeface="Cambria" panose="02040503050406030204" pitchFamily="18" charset="0"/>
            </a:endParaRPr>
          </a:p>
        </p:txBody>
      </p:sp>
      <p:pic>
        <p:nvPicPr>
          <p:cNvPr id="1026" name="Picture 2"/>
          <p:cNvPicPr>
            <a:picLocks noChangeAspect="1" noChangeArrowheads="1"/>
          </p:cNvPicPr>
          <p:nvPr/>
        </p:nvPicPr>
        <p:blipFill>
          <a:blip r:embed="rId6"/>
          <a:srcRect/>
          <a:stretch>
            <a:fillRect/>
          </a:stretch>
        </p:blipFill>
        <p:spPr bwMode="auto">
          <a:xfrm>
            <a:off x="672783" y="1322388"/>
            <a:ext cx="7534275" cy="3209925"/>
          </a:xfrm>
          <a:prstGeom prst="rect">
            <a:avLst/>
          </a:prstGeom>
          <a:noFill/>
          <a:ln w="9525">
            <a:noFill/>
            <a:miter lim="800000"/>
            <a:headEnd/>
            <a:tailEnd/>
          </a:ln>
          <a:effectLst/>
        </p:spPr>
      </p:pic>
    </p:spTree>
    <p:extLst>
      <p:ext uri="{BB962C8B-B14F-4D97-AF65-F5344CB8AC3E}">
        <p14:creationId xmlns="" xmlns:p14="http://schemas.microsoft.com/office/powerpoint/2010/main" val="12925862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1415742"/>
          </a:xfrm>
          <a:prstGeom prst="rect">
            <a:avLst/>
          </a:prstGeom>
          <a:noFill/>
          <a:ln>
            <a:noFill/>
          </a:ln>
        </p:spPr>
        <p:txBody>
          <a:bodyPr spcFirstLastPara="1" wrap="square" lIns="91425" tIns="91425" rIns="91425" bIns="91425" anchor="t" anchorCtr="0">
            <a:spAutoFit/>
          </a:bodyPr>
          <a:lstStyle/>
          <a:p>
            <a:pPr lvl="0"/>
            <a:r>
              <a:rPr lang="en-IN" sz="4000" b="1" dirty="0">
                <a:solidFill>
                  <a:schemeClr val="dk2"/>
                </a:solidFill>
                <a:latin typeface="Proxima Nova"/>
                <a:ea typeface="Proxima Nova"/>
                <a:cs typeface="Proxima Nova"/>
                <a:sym typeface="Proxima Nova"/>
              </a:rPr>
              <a:t>Introduction to Transport Layer </a:t>
            </a:r>
            <a:r>
              <a:rPr lang="en-IN" sz="4000" b="1" dirty="0" smtClean="0">
                <a:solidFill>
                  <a:schemeClr val="dk2"/>
                </a:solidFill>
                <a:latin typeface="Proxima Nova"/>
                <a:ea typeface="Proxima Nova"/>
                <a:cs typeface="Proxima Nova"/>
                <a:sym typeface="Proxima Nova"/>
              </a:rPr>
              <a:t>&amp;</a:t>
            </a:r>
            <a:r>
              <a:rPr lang="en-IN" sz="4000" b="1" dirty="0">
                <a:solidFill>
                  <a:schemeClr val="dk2"/>
                </a:solidFill>
                <a:latin typeface="Proxima Nova"/>
                <a:ea typeface="Proxima Nova"/>
                <a:cs typeface="Proxima Nova"/>
                <a:sym typeface="Proxima Nova"/>
              </a:rPr>
              <a:t> </a:t>
            </a:r>
            <a:r>
              <a:rPr lang="en-IN" sz="4000" b="1" dirty="0" smtClean="0">
                <a:solidFill>
                  <a:schemeClr val="dk2"/>
                </a:solidFill>
                <a:latin typeface="Proxima Nova"/>
                <a:ea typeface="Proxima Nova"/>
                <a:cs typeface="Proxima Nova"/>
                <a:sym typeface="Proxima Nova"/>
              </a:rPr>
              <a:t>its </a:t>
            </a:r>
            <a:r>
              <a:rPr lang="en-IN" sz="4000" b="1" dirty="0">
                <a:solidFill>
                  <a:schemeClr val="dk2"/>
                </a:solidFill>
                <a:latin typeface="Proxima Nova"/>
                <a:ea typeface="Proxima Nova"/>
                <a:cs typeface="Proxima Nova"/>
                <a:sym typeface="Proxima Nova"/>
              </a:rPr>
              <a:t>Services</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 xmlns:p14="http://schemas.microsoft.com/office/powerpoint/2010/main" val="3928201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UDP (User Datagram Protocol)</a:t>
            </a:r>
          </a:p>
        </p:txBody>
      </p:sp>
      <p:sp>
        <p:nvSpPr>
          <p:cNvPr id="71" name="Google Shape;71;p15"/>
          <p:cNvSpPr txBox="1"/>
          <p:nvPr/>
        </p:nvSpPr>
        <p:spPr>
          <a:xfrm>
            <a:off x="127221" y="647358"/>
            <a:ext cx="8857121" cy="430857"/>
          </a:xfrm>
          <a:prstGeom prst="rect">
            <a:avLst/>
          </a:prstGeom>
          <a:noFill/>
          <a:ln>
            <a:noFill/>
          </a:ln>
        </p:spPr>
        <p:txBody>
          <a:bodyPr spcFirstLastPara="1" wrap="square" lIns="91425" tIns="91425" rIns="91425" bIns="91425" anchor="t" anchorCtr="0">
            <a:spAutoFit/>
          </a:bodyPr>
          <a:lstStyle/>
          <a:p>
            <a:pPr marL="268288" lvl="2" indent="-268288" algn="just">
              <a:buFont typeface="Wingdings" panose="05000000000000000000" pitchFamily="2" charset="2"/>
              <a:buChar char="q"/>
            </a:pPr>
            <a:r>
              <a:rPr lang="en-US" sz="1600" b="1" dirty="0" smtClean="0">
                <a:latin typeface="Cambria" panose="02040503050406030204" pitchFamily="18" charset="0"/>
                <a:ea typeface="Cambria" panose="02040503050406030204" pitchFamily="18" charset="0"/>
              </a:rPr>
              <a:t>Example of UDP Checksum</a:t>
            </a:r>
            <a:endParaRPr lang="en-US" sz="1600" b="1" dirty="0">
              <a:latin typeface="Cambria" panose="02040503050406030204" pitchFamily="18" charset="0"/>
              <a:ea typeface="Cambria" panose="02040503050406030204" pitchFamily="18" charset="0"/>
            </a:endParaRPr>
          </a:p>
        </p:txBody>
      </p:sp>
      <p:pic>
        <p:nvPicPr>
          <p:cNvPr id="2050" name="Picture 2"/>
          <p:cNvPicPr>
            <a:picLocks noChangeAspect="1" noChangeArrowheads="1"/>
          </p:cNvPicPr>
          <p:nvPr/>
        </p:nvPicPr>
        <p:blipFill>
          <a:blip r:embed="rId6"/>
          <a:srcRect/>
          <a:stretch>
            <a:fillRect/>
          </a:stretch>
        </p:blipFill>
        <p:spPr bwMode="auto">
          <a:xfrm>
            <a:off x="633413" y="1171575"/>
            <a:ext cx="7877175" cy="2800350"/>
          </a:xfrm>
          <a:prstGeom prst="rect">
            <a:avLst/>
          </a:prstGeom>
          <a:noFill/>
          <a:ln w="9525">
            <a:noFill/>
            <a:miter lim="800000"/>
            <a:headEnd/>
            <a:tailEnd/>
          </a:ln>
          <a:effectLst/>
        </p:spPr>
      </p:pic>
    </p:spTree>
    <p:extLst>
      <p:ext uri="{BB962C8B-B14F-4D97-AF65-F5344CB8AC3E}">
        <p14:creationId xmlns="" xmlns:p14="http://schemas.microsoft.com/office/powerpoint/2010/main" val="12925862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UDP (User Datagram Protocol)</a:t>
            </a:r>
          </a:p>
        </p:txBody>
      </p:sp>
      <p:sp>
        <p:nvSpPr>
          <p:cNvPr id="71" name="Google Shape;71;p15"/>
          <p:cNvSpPr txBox="1"/>
          <p:nvPr/>
        </p:nvSpPr>
        <p:spPr>
          <a:xfrm>
            <a:off x="127221" y="647358"/>
            <a:ext cx="8857121" cy="430857"/>
          </a:xfrm>
          <a:prstGeom prst="rect">
            <a:avLst/>
          </a:prstGeom>
          <a:noFill/>
          <a:ln>
            <a:noFill/>
          </a:ln>
        </p:spPr>
        <p:txBody>
          <a:bodyPr spcFirstLastPara="1" wrap="square" lIns="91425" tIns="91425" rIns="91425" bIns="91425" anchor="t" anchorCtr="0">
            <a:spAutoFit/>
          </a:bodyPr>
          <a:lstStyle/>
          <a:p>
            <a:pPr marL="268288" lvl="2" indent="-268288" algn="just">
              <a:buFont typeface="Wingdings" panose="05000000000000000000" pitchFamily="2" charset="2"/>
              <a:buChar char="q"/>
            </a:pPr>
            <a:r>
              <a:rPr lang="en-US" sz="1600" b="1" dirty="0" smtClean="0">
                <a:latin typeface="Cambria" panose="02040503050406030204" pitchFamily="18" charset="0"/>
                <a:ea typeface="Cambria" panose="02040503050406030204" pitchFamily="18" charset="0"/>
              </a:rPr>
              <a:t>Example of UDP Checksum</a:t>
            </a:r>
            <a:endParaRPr lang="en-US" sz="1600" b="1" dirty="0">
              <a:latin typeface="Cambria" panose="02040503050406030204" pitchFamily="18" charset="0"/>
              <a:ea typeface="Cambria" panose="02040503050406030204" pitchFamily="18" charset="0"/>
            </a:endParaRPr>
          </a:p>
        </p:txBody>
      </p:sp>
      <p:pic>
        <p:nvPicPr>
          <p:cNvPr id="3074" name="Picture 2"/>
          <p:cNvPicPr>
            <a:picLocks noChangeAspect="1" noChangeArrowheads="1"/>
          </p:cNvPicPr>
          <p:nvPr/>
        </p:nvPicPr>
        <p:blipFill>
          <a:blip r:embed="rId6"/>
          <a:srcRect/>
          <a:stretch>
            <a:fillRect/>
          </a:stretch>
        </p:blipFill>
        <p:spPr bwMode="auto">
          <a:xfrm>
            <a:off x="2215514" y="1083944"/>
            <a:ext cx="4886325" cy="3670173"/>
          </a:xfrm>
          <a:prstGeom prst="rect">
            <a:avLst/>
          </a:prstGeom>
          <a:noFill/>
          <a:ln w="9525">
            <a:noFill/>
            <a:miter lim="800000"/>
            <a:headEnd/>
            <a:tailEnd/>
          </a:ln>
          <a:effectLst/>
        </p:spPr>
      </p:pic>
    </p:spTree>
    <p:extLst>
      <p:ext uri="{BB962C8B-B14F-4D97-AF65-F5344CB8AC3E}">
        <p14:creationId xmlns="" xmlns:p14="http://schemas.microsoft.com/office/powerpoint/2010/main" val="12925862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UDP (User Datagram Protocol)</a:t>
            </a:r>
          </a:p>
        </p:txBody>
      </p:sp>
      <p:sp>
        <p:nvSpPr>
          <p:cNvPr id="71" name="Google Shape;71;p15"/>
          <p:cNvSpPr txBox="1"/>
          <p:nvPr/>
        </p:nvSpPr>
        <p:spPr>
          <a:xfrm>
            <a:off x="127221" y="647358"/>
            <a:ext cx="8857121" cy="430857"/>
          </a:xfrm>
          <a:prstGeom prst="rect">
            <a:avLst/>
          </a:prstGeom>
          <a:noFill/>
          <a:ln>
            <a:noFill/>
          </a:ln>
        </p:spPr>
        <p:txBody>
          <a:bodyPr spcFirstLastPara="1" wrap="square" lIns="91425" tIns="91425" rIns="91425" bIns="91425" anchor="t" anchorCtr="0">
            <a:spAutoFit/>
          </a:bodyPr>
          <a:lstStyle/>
          <a:p>
            <a:pPr marL="268288" lvl="2" indent="-268288" algn="just">
              <a:buFont typeface="Wingdings" panose="05000000000000000000" pitchFamily="2" charset="2"/>
              <a:buChar char="q"/>
            </a:pPr>
            <a:r>
              <a:rPr lang="en-US" sz="1600" b="1" dirty="0" smtClean="0">
                <a:latin typeface="Cambria" panose="02040503050406030204" pitchFamily="18" charset="0"/>
                <a:ea typeface="Cambria" panose="02040503050406030204" pitchFamily="18" charset="0"/>
              </a:rPr>
              <a:t>Example of UDP Checksum</a:t>
            </a:r>
            <a:endParaRPr lang="en-US" sz="1600" b="1" dirty="0">
              <a:latin typeface="Cambria" panose="02040503050406030204" pitchFamily="18" charset="0"/>
              <a:ea typeface="Cambria" panose="02040503050406030204" pitchFamily="18" charset="0"/>
            </a:endParaRPr>
          </a:p>
        </p:txBody>
      </p:sp>
      <p:pic>
        <p:nvPicPr>
          <p:cNvPr id="4098" name="Picture 2"/>
          <p:cNvPicPr>
            <a:picLocks noChangeAspect="1" noChangeArrowheads="1"/>
          </p:cNvPicPr>
          <p:nvPr/>
        </p:nvPicPr>
        <p:blipFill>
          <a:blip r:embed="rId6"/>
          <a:srcRect/>
          <a:stretch>
            <a:fillRect/>
          </a:stretch>
        </p:blipFill>
        <p:spPr bwMode="auto">
          <a:xfrm>
            <a:off x="472440" y="1049020"/>
            <a:ext cx="2895600" cy="9525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7"/>
          <a:srcRect/>
          <a:stretch>
            <a:fillRect/>
          </a:stretch>
        </p:blipFill>
        <p:spPr bwMode="auto">
          <a:xfrm>
            <a:off x="459423" y="2097723"/>
            <a:ext cx="6924675" cy="2085975"/>
          </a:xfrm>
          <a:prstGeom prst="rect">
            <a:avLst/>
          </a:prstGeom>
          <a:noFill/>
          <a:ln w="9525">
            <a:noFill/>
            <a:miter lim="800000"/>
            <a:headEnd/>
            <a:tailEnd/>
          </a:ln>
          <a:effectLst/>
        </p:spPr>
      </p:pic>
    </p:spTree>
    <p:extLst>
      <p:ext uri="{BB962C8B-B14F-4D97-AF65-F5344CB8AC3E}">
        <p14:creationId xmlns="" xmlns:p14="http://schemas.microsoft.com/office/powerpoint/2010/main" val="12925862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UDP (User Datagram Protocol)</a:t>
            </a:r>
          </a:p>
        </p:txBody>
      </p:sp>
      <p:sp>
        <p:nvSpPr>
          <p:cNvPr id="71" name="Google Shape;71;p15"/>
          <p:cNvSpPr txBox="1"/>
          <p:nvPr/>
        </p:nvSpPr>
        <p:spPr>
          <a:xfrm>
            <a:off x="127221" y="647358"/>
            <a:ext cx="8857121" cy="430857"/>
          </a:xfrm>
          <a:prstGeom prst="rect">
            <a:avLst/>
          </a:prstGeom>
          <a:noFill/>
          <a:ln>
            <a:noFill/>
          </a:ln>
        </p:spPr>
        <p:txBody>
          <a:bodyPr spcFirstLastPara="1" wrap="square" lIns="91425" tIns="91425" rIns="91425" bIns="91425" anchor="t" anchorCtr="0">
            <a:spAutoFit/>
          </a:bodyPr>
          <a:lstStyle/>
          <a:p>
            <a:pPr marL="268288" lvl="2" indent="-268288"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Example of UDP Checksum</a:t>
            </a:r>
          </a:p>
        </p:txBody>
      </p:sp>
      <p:pic>
        <p:nvPicPr>
          <p:cNvPr id="5" name="Picture 2">
            <a:extLst>
              <a:ext uri="{FF2B5EF4-FFF2-40B4-BE49-F238E27FC236}">
                <a16:creationId xmlns="" xmlns:a16="http://schemas.microsoft.com/office/drawing/2014/main" id="{FDEF6518-DDD5-7D63-5E0D-3F75EA81D876}"/>
              </a:ext>
            </a:extLst>
          </p:cNvPr>
          <p:cNvPicPr>
            <a:picLocks noChangeAspect="1" noChangeArrowheads="1"/>
          </p:cNvPicPr>
          <p:nvPr/>
        </p:nvPicPr>
        <p:blipFill>
          <a:blip r:embed="rId6"/>
          <a:srcRect/>
          <a:stretch>
            <a:fillRect/>
          </a:stretch>
        </p:blipFill>
        <p:spPr bwMode="auto">
          <a:xfrm>
            <a:off x="3431398" y="779252"/>
            <a:ext cx="5704115" cy="3952406"/>
          </a:xfrm>
          <a:prstGeom prst="rect">
            <a:avLst/>
          </a:prstGeom>
          <a:noFill/>
          <a:ln w="9525">
            <a:noFill/>
            <a:miter lim="800000"/>
            <a:headEnd/>
            <a:tailEnd/>
          </a:ln>
          <a:effectLst/>
        </p:spPr>
      </p:pic>
      <p:sp>
        <p:nvSpPr>
          <p:cNvPr id="6" name="TextBox 5">
            <a:extLst>
              <a:ext uri="{FF2B5EF4-FFF2-40B4-BE49-F238E27FC236}">
                <a16:creationId xmlns="" xmlns:a16="http://schemas.microsoft.com/office/drawing/2014/main" id="{766B05A3-021D-58BA-DC85-BCDE2BFC29D3}"/>
              </a:ext>
            </a:extLst>
          </p:cNvPr>
          <p:cNvSpPr txBox="1"/>
          <p:nvPr/>
        </p:nvSpPr>
        <p:spPr>
          <a:xfrm>
            <a:off x="127221" y="3693886"/>
            <a:ext cx="628698" cy="738664"/>
          </a:xfrm>
          <a:prstGeom prst="rect">
            <a:avLst/>
          </a:prstGeom>
          <a:noFill/>
        </p:spPr>
        <p:txBody>
          <a:bodyPr wrap="none" rtlCol="0">
            <a:spAutoFit/>
          </a:bodyPr>
          <a:lstStyle/>
          <a:p>
            <a:r>
              <a:rPr lang="en-IN" dirty="0">
                <a:latin typeface="Cambria" panose="02040503050406030204" pitchFamily="18" charset="0"/>
                <a:ea typeface="Cambria" panose="02040503050406030204" pitchFamily="18" charset="0"/>
              </a:rPr>
              <a:t>E - 69</a:t>
            </a:r>
          </a:p>
          <a:p>
            <a:r>
              <a:rPr lang="en-IN" dirty="0">
                <a:latin typeface="Cambria" panose="02040503050406030204" pitchFamily="18" charset="0"/>
                <a:ea typeface="Cambria" panose="02040503050406030204" pitchFamily="18" charset="0"/>
              </a:rPr>
              <a:t>S - 83</a:t>
            </a:r>
          </a:p>
          <a:p>
            <a:r>
              <a:rPr lang="en-IN" dirty="0">
                <a:latin typeface="Cambria" panose="02040503050406030204" pitchFamily="18" charset="0"/>
                <a:ea typeface="Cambria" panose="02040503050406030204" pitchFamily="18" charset="0"/>
              </a:rPr>
              <a:t>T - 84</a:t>
            </a:r>
          </a:p>
        </p:txBody>
      </p:sp>
      <p:sp>
        <p:nvSpPr>
          <p:cNvPr id="7" name="TextBox 6">
            <a:extLst>
              <a:ext uri="{FF2B5EF4-FFF2-40B4-BE49-F238E27FC236}">
                <a16:creationId xmlns="" xmlns:a16="http://schemas.microsoft.com/office/drawing/2014/main" id="{A5F7B943-DD80-BA24-C8C7-73262A675BD7}"/>
              </a:ext>
            </a:extLst>
          </p:cNvPr>
          <p:cNvSpPr txBox="1"/>
          <p:nvPr/>
        </p:nvSpPr>
        <p:spPr>
          <a:xfrm>
            <a:off x="764375" y="3693886"/>
            <a:ext cx="1221809" cy="738664"/>
          </a:xfrm>
          <a:prstGeom prst="rect">
            <a:avLst/>
          </a:prstGeom>
          <a:noFill/>
        </p:spPr>
        <p:txBody>
          <a:bodyPr wrap="none" rtlCol="0">
            <a:spAutoFit/>
          </a:bodyPr>
          <a:lstStyle/>
          <a:p>
            <a:r>
              <a:rPr lang="en-IN" dirty="0">
                <a:latin typeface="Cambria" panose="02040503050406030204" pitchFamily="18" charset="0"/>
                <a:ea typeface="Cambria" panose="02040503050406030204" pitchFamily="18" charset="0"/>
              </a:rPr>
              <a:t>E - 01000101</a:t>
            </a:r>
          </a:p>
          <a:p>
            <a:r>
              <a:rPr lang="en-IN" dirty="0">
                <a:latin typeface="Cambria" panose="02040503050406030204" pitchFamily="18" charset="0"/>
                <a:ea typeface="Cambria" panose="02040503050406030204" pitchFamily="18" charset="0"/>
              </a:rPr>
              <a:t>S - 01010011</a:t>
            </a:r>
          </a:p>
          <a:p>
            <a:r>
              <a:rPr lang="en-IN" dirty="0">
                <a:latin typeface="Cambria" panose="02040503050406030204" pitchFamily="18" charset="0"/>
                <a:ea typeface="Cambria" panose="02040503050406030204" pitchFamily="18" charset="0"/>
              </a:rPr>
              <a:t>T - 01010100</a:t>
            </a:r>
          </a:p>
        </p:txBody>
      </p:sp>
      <p:sp>
        <p:nvSpPr>
          <p:cNvPr id="8" name="TextBox 7">
            <a:extLst>
              <a:ext uri="{FF2B5EF4-FFF2-40B4-BE49-F238E27FC236}">
                <a16:creationId xmlns="" xmlns:a16="http://schemas.microsoft.com/office/drawing/2014/main" id="{D8B8D916-711B-BE5D-C762-72AF4FAAA9E8}"/>
              </a:ext>
            </a:extLst>
          </p:cNvPr>
          <p:cNvSpPr txBox="1"/>
          <p:nvPr/>
        </p:nvSpPr>
        <p:spPr>
          <a:xfrm>
            <a:off x="3697850" y="4555775"/>
            <a:ext cx="1420582" cy="307777"/>
          </a:xfrm>
          <a:prstGeom prst="rect">
            <a:avLst/>
          </a:prstGeom>
          <a:noFill/>
        </p:spPr>
        <p:txBody>
          <a:bodyPr wrap="none" rtlCol="0">
            <a:spAutoFit/>
          </a:bodyPr>
          <a:lstStyle/>
          <a:p>
            <a:r>
              <a:rPr lang="en-IN" dirty="0">
                <a:latin typeface="Cambria" panose="02040503050406030204" pitchFamily="18" charset="0"/>
                <a:ea typeface="Cambria" panose="02040503050406030204" pitchFamily="18" charset="0"/>
              </a:rPr>
              <a:t>1’s Complement</a:t>
            </a:r>
          </a:p>
        </p:txBody>
      </p:sp>
    </p:spTree>
    <p:extLst>
      <p:ext uri="{BB962C8B-B14F-4D97-AF65-F5344CB8AC3E}">
        <p14:creationId xmlns="" xmlns:p14="http://schemas.microsoft.com/office/powerpoint/2010/main" val="18838646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UDP (User Datagram Protocol)</a:t>
            </a:r>
          </a:p>
        </p:txBody>
      </p:sp>
      <p:sp>
        <p:nvSpPr>
          <p:cNvPr id="71" name="Google Shape;71;p15"/>
          <p:cNvSpPr txBox="1"/>
          <p:nvPr/>
        </p:nvSpPr>
        <p:spPr>
          <a:xfrm>
            <a:off x="127221" y="647358"/>
            <a:ext cx="8857121" cy="2449871"/>
          </a:xfrm>
          <a:prstGeom prst="rect">
            <a:avLst/>
          </a:prstGeom>
          <a:noFill/>
          <a:ln>
            <a:noFill/>
          </a:ln>
        </p:spPr>
        <p:txBody>
          <a:bodyPr spcFirstLastPara="1" wrap="square" lIns="91425" tIns="91425" rIns="91425" bIns="91425" anchor="t" anchorCtr="0">
            <a:spAutoFit/>
          </a:bodyPr>
          <a:lstStyle/>
          <a:p>
            <a:pPr marL="268288" lvl="2" indent="-268288"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Example of UDP</a:t>
            </a:r>
          </a:p>
          <a:p>
            <a:pPr marL="268288" marR="0" lvl="0" indent="-268288" algn="just" defTabSz="914400" rtl="0" eaLnBrk="1" fontAlgn="auto" latinLnBrk="0" hangingPunct="1">
              <a:lnSpc>
                <a:spcPct val="100000"/>
              </a:lnSpc>
              <a:spcBef>
                <a:spcPct val="20000"/>
              </a:spcBef>
              <a:spcAft>
                <a:spcPts val="0"/>
              </a:spcAft>
              <a:buClrTx/>
              <a:buSzTx/>
              <a:buFont typeface="Wingdings" panose="05000000000000000000" pitchFamily="2" charset="2"/>
              <a:buChar char="v"/>
              <a:tabLst/>
              <a:defRPr/>
            </a:pPr>
            <a:r>
              <a:rPr kumimoji="0" lang="en-IN" sz="1600" b="0" i="0" u="none" strike="noStrike" kern="1200" cap="none" spc="0" normalizeH="0" baseline="0" noProof="0" dirty="0">
                <a:ln>
                  <a:noFill/>
                </a:ln>
                <a:solidFill>
                  <a:srgbClr val="00B0F0"/>
                </a:solidFill>
                <a:effectLst/>
                <a:uLnTx/>
                <a:uFillTx/>
                <a:latin typeface="Times New Roman" pitchFamily="18" charset="0"/>
                <a:ea typeface="+mn-ea"/>
                <a:cs typeface="Times New Roman" pitchFamily="18" charset="0"/>
              </a:rPr>
              <a:t>The following is a dump of a UDP header in hexadecimal format. </a:t>
            </a:r>
          </a:p>
          <a:p>
            <a:pPr marR="0" lvl="0" algn="just" defTabSz="449263" rtl="0" eaLnBrk="1" fontAlgn="auto" latinLnBrk="0" hangingPunct="1">
              <a:lnSpc>
                <a:spcPct val="100000"/>
              </a:lnSpc>
              <a:spcBef>
                <a:spcPct val="20000"/>
              </a:spcBef>
              <a:spcAft>
                <a:spcPts val="0"/>
              </a:spcAft>
              <a:buClrTx/>
              <a:buSzTx/>
              <a:tabLst/>
              <a:defRPr/>
            </a:pPr>
            <a:r>
              <a:rPr lang="en-IN" sz="1600" kern="1200" dirty="0">
                <a:solidFill>
                  <a:srgbClr val="00B0F0"/>
                </a:solidFill>
                <a:latin typeface="Times New Roman" pitchFamily="18" charset="0"/>
                <a:ea typeface="+mn-ea"/>
                <a:cs typeface="Times New Roman" pitchFamily="18" charset="0"/>
              </a:rPr>
              <a:t>	</a:t>
            </a:r>
            <a:r>
              <a:rPr kumimoji="0" lang="en-IN" sz="16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CB84000D001C001C</a:t>
            </a:r>
          </a:p>
          <a:p>
            <a:pPr marL="987425" marR="0" lvl="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pPr>
            <a:r>
              <a:rPr kumimoji="0" lang="en-IN" sz="1600" b="0" i="0" u="none" strike="noStrike" kern="1200" cap="none" spc="0" normalizeH="0" baseline="0" noProof="0" dirty="0">
                <a:ln>
                  <a:noFill/>
                </a:ln>
                <a:solidFill>
                  <a:srgbClr val="BA066D"/>
                </a:solidFill>
                <a:effectLst/>
                <a:uLnTx/>
                <a:uFillTx/>
                <a:latin typeface="Times New Roman" pitchFamily="18" charset="0"/>
                <a:ea typeface="+mn-ea"/>
                <a:cs typeface="Times New Roman" pitchFamily="18" charset="0"/>
              </a:rPr>
              <a:t>What is the source port number? </a:t>
            </a:r>
          </a:p>
          <a:p>
            <a:pPr marL="987425" marR="0" lvl="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pPr>
            <a:r>
              <a:rPr kumimoji="0" lang="en-IN" sz="1600" b="0" i="0" u="none" strike="noStrike" kern="1200" cap="none" spc="0" normalizeH="0" baseline="0" noProof="0" dirty="0">
                <a:ln>
                  <a:noFill/>
                </a:ln>
                <a:solidFill>
                  <a:srgbClr val="BA066D"/>
                </a:solidFill>
                <a:effectLst/>
                <a:uLnTx/>
                <a:uFillTx/>
                <a:latin typeface="Times New Roman" pitchFamily="18" charset="0"/>
                <a:ea typeface="+mn-ea"/>
                <a:cs typeface="Times New Roman" pitchFamily="18" charset="0"/>
              </a:rPr>
              <a:t>What is the destination port number? </a:t>
            </a:r>
          </a:p>
          <a:p>
            <a:pPr marL="987425" marR="0" lvl="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pPr>
            <a:r>
              <a:rPr kumimoji="0" lang="en-IN" sz="1600" b="0" i="0" u="none" strike="noStrike" kern="1200" cap="none" spc="0" normalizeH="0" baseline="0" noProof="0" dirty="0">
                <a:ln>
                  <a:noFill/>
                </a:ln>
                <a:solidFill>
                  <a:srgbClr val="BA066D"/>
                </a:solidFill>
                <a:effectLst/>
                <a:uLnTx/>
                <a:uFillTx/>
                <a:latin typeface="Times New Roman" pitchFamily="18" charset="0"/>
                <a:ea typeface="+mn-ea"/>
                <a:cs typeface="Times New Roman" pitchFamily="18" charset="0"/>
              </a:rPr>
              <a:t>What is the total length of the user datagram? </a:t>
            </a:r>
          </a:p>
          <a:p>
            <a:pPr marL="987425" marR="0" lvl="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pPr>
            <a:r>
              <a:rPr kumimoji="0" lang="en-IN" sz="1600" b="0" i="0" u="none" strike="noStrike" kern="1200" cap="none" spc="0" normalizeH="0" baseline="0" noProof="0" dirty="0">
                <a:ln>
                  <a:noFill/>
                </a:ln>
                <a:solidFill>
                  <a:srgbClr val="BA066D"/>
                </a:solidFill>
                <a:effectLst/>
                <a:uLnTx/>
                <a:uFillTx/>
                <a:latin typeface="Times New Roman" pitchFamily="18" charset="0"/>
                <a:ea typeface="+mn-ea"/>
                <a:cs typeface="Times New Roman" pitchFamily="18" charset="0"/>
              </a:rPr>
              <a:t>What is the length of the data?</a:t>
            </a:r>
          </a:p>
          <a:p>
            <a:pPr marL="268288" lvl="2" indent="-268288" algn="just">
              <a:buFont typeface="Wingdings" panose="05000000000000000000" pitchFamily="2" charset="2"/>
              <a:buChar char="q"/>
            </a:pPr>
            <a:endParaRPr lang="en-US" sz="1600" b="1" dirty="0">
              <a:latin typeface="Cambria" panose="02040503050406030204" pitchFamily="18" charset="0"/>
              <a:ea typeface="Cambria" panose="02040503050406030204" pitchFamily="18" charset="0"/>
            </a:endParaRPr>
          </a:p>
        </p:txBody>
      </p:sp>
    </p:spTree>
    <p:extLst>
      <p:ext uri="{BB962C8B-B14F-4D97-AF65-F5344CB8AC3E}">
        <p14:creationId xmlns="" xmlns:p14="http://schemas.microsoft.com/office/powerpoint/2010/main" val="2247684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UDP (User Datagram Protocol)</a:t>
            </a:r>
          </a:p>
        </p:txBody>
      </p:sp>
      <p:sp>
        <p:nvSpPr>
          <p:cNvPr id="71" name="Google Shape;71;p15"/>
          <p:cNvSpPr txBox="1"/>
          <p:nvPr/>
        </p:nvSpPr>
        <p:spPr>
          <a:xfrm>
            <a:off x="127221" y="647358"/>
            <a:ext cx="8857121" cy="4074931"/>
          </a:xfrm>
          <a:prstGeom prst="rect">
            <a:avLst/>
          </a:prstGeom>
          <a:noFill/>
          <a:ln>
            <a:noFill/>
          </a:ln>
        </p:spPr>
        <p:txBody>
          <a:bodyPr spcFirstLastPara="1" wrap="square" lIns="91425" tIns="91425" rIns="91425" bIns="91425" anchor="t" anchorCtr="0">
            <a:spAutoFit/>
          </a:bodyPr>
          <a:lstStyle/>
          <a:p>
            <a:pPr marL="268288" lvl="2" indent="-268288"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Example of UDP</a:t>
            </a:r>
          </a:p>
          <a:p>
            <a:pPr marL="285750" marR="0" lvl="0" indent="-285750" algn="just" defTabSz="914400" rtl="0" eaLnBrk="1" fontAlgn="auto" latinLnBrk="0" hangingPunct="1">
              <a:lnSpc>
                <a:spcPct val="100000"/>
              </a:lnSpc>
              <a:spcBef>
                <a:spcPct val="20000"/>
              </a:spcBef>
              <a:spcAft>
                <a:spcPts val="0"/>
              </a:spcAft>
              <a:buClrTx/>
              <a:buSzTx/>
              <a:buFont typeface="Wingdings" panose="05000000000000000000" pitchFamily="2" charset="2"/>
              <a:buChar char="v"/>
              <a:tabLst/>
              <a:defRPr/>
            </a:pPr>
            <a:r>
              <a:rPr kumimoji="0" lang="en-IN" sz="1600" b="0" i="0" u="none" strike="noStrike" kern="1200" cap="none" spc="0" normalizeH="0" baseline="0" noProof="0" dirty="0">
                <a:ln>
                  <a:noFill/>
                </a:ln>
                <a:solidFill>
                  <a:srgbClr val="00B0F0"/>
                </a:solidFill>
                <a:effectLst/>
                <a:uLnTx/>
                <a:uFillTx/>
                <a:latin typeface="Times New Roman" pitchFamily="18" charset="0"/>
                <a:ea typeface="+mn-ea"/>
                <a:cs typeface="Times New Roman" pitchFamily="18" charset="0"/>
              </a:rPr>
              <a:t>The following is a dump of a UDP header in hexadecimal format. </a:t>
            </a:r>
          </a:p>
          <a:p>
            <a:pPr marR="0" lvl="0" algn="just" defTabSz="449263" rtl="0" eaLnBrk="1" fontAlgn="auto" latinLnBrk="0" hangingPunct="1">
              <a:lnSpc>
                <a:spcPct val="100000"/>
              </a:lnSpc>
              <a:spcBef>
                <a:spcPct val="20000"/>
              </a:spcBef>
              <a:spcAft>
                <a:spcPts val="0"/>
              </a:spcAft>
              <a:buClrTx/>
              <a:buSzTx/>
              <a:tabLst/>
              <a:defRPr/>
            </a:pPr>
            <a:r>
              <a:rPr lang="en-IN" sz="1600" kern="1200" dirty="0">
                <a:solidFill>
                  <a:srgbClr val="00B0F0"/>
                </a:solidFill>
                <a:latin typeface="Times New Roman" pitchFamily="18" charset="0"/>
                <a:ea typeface="+mn-ea"/>
                <a:cs typeface="Times New Roman" pitchFamily="18" charset="0"/>
              </a:rPr>
              <a:t>	</a:t>
            </a:r>
            <a:r>
              <a:rPr kumimoji="0" lang="en-IN" sz="1600" b="1" i="0" u="none" strike="noStrike" kern="1200" cap="none" spc="0" normalizeH="0" baseline="0" noProof="0" dirty="0">
                <a:ln>
                  <a:noFill/>
                </a:ln>
                <a:solidFill>
                  <a:srgbClr val="FF0000"/>
                </a:solidFill>
                <a:effectLst/>
                <a:uLnTx/>
                <a:uFillTx/>
                <a:latin typeface="Times New Roman" pitchFamily="18" charset="0"/>
                <a:ea typeface="+mn-ea"/>
                <a:cs typeface="Times New Roman" pitchFamily="18" charset="0"/>
              </a:rPr>
              <a:t>CB84</a:t>
            </a:r>
            <a:r>
              <a:rPr kumimoji="0" lang="en-IN" sz="1600" b="1" i="0" u="none" strike="noStrike" kern="1200" cap="none" spc="0" normalizeH="0" baseline="0" noProof="0" dirty="0">
                <a:ln>
                  <a:noFill/>
                </a:ln>
                <a:solidFill>
                  <a:srgbClr val="00B050"/>
                </a:solidFill>
                <a:effectLst/>
                <a:uLnTx/>
                <a:uFillTx/>
                <a:latin typeface="Times New Roman" pitchFamily="18" charset="0"/>
                <a:ea typeface="+mn-ea"/>
                <a:cs typeface="Times New Roman" pitchFamily="18" charset="0"/>
              </a:rPr>
              <a:t>000D</a:t>
            </a:r>
            <a:r>
              <a:rPr kumimoji="0" lang="en-IN" sz="1600" b="1" i="0" u="none" strike="noStrike" kern="1200" cap="none" spc="0" normalizeH="0" baseline="0" noProof="0" dirty="0">
                <a:ln>
                  <a:noFill/>
                </a:ln>
                <a:solidFill>
                  <a:schemeClr val="accent1">
                    <a:lumMod val="75000"/>
                  </a:schemeClr>
                </a:solidFill>
                <a:effectLst/>
                <a:uLnTx/>
                <a:uFillTx/>
                <a:latin typeface="Times New Roman" pitchFamily="18" charset="0"/>
                <a:ea typeface="+mn-ea"/>
                <a:cs typeface="Times New Roman" pitchFamily="18" charset="0"/>
              </a:rPr>
              <a:t>001C</a:t>
            </a:r>
            <a:r>
              <a:rPr kumimoji="0" lang="en-IN" sz="16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001C</a:t>
            </a:r>
          </a:p>
          <a:p>
            <a:pPr marL="268288" indent="-268288">
              <a:spcBef>
                <a:spcPct val="20000"/>
              </a:spcBef>
              <a:buClrTx/>
              <a:buFont typeface="Wingdings" pitchFamily="2" charset="2"/>
              <a:buChar char="ü"/>
              <a:defRPr/>
            </a:pPr>
            <a:r>
              <a:rPr kumimoji="0" lang="en-IN" sz="1600" b="0" i="0" u="none" strike="noStrike" kern="1200" cap="none" spc="0" normalizeH="0" baseline="0" noProof="0" dirty="0">
                <a:ln>
                  <a:noFill/>
                </a:ln>
                <a:solidFill>
                  <a:srgbClr val="BA066D"/>
                </a:solidFill>
                <a:effectLst/>
                <a:uLnTx/>
                <a:uFillTx/>
                <a:latin typeface="Times New Roman" pitchFamily="18" charset="0"/>
                <a:ea typeface="+mn-ea"/>
                <a:cs typeface="Times New Roman" pitchFamily="18" charset="0"/>
              </a:rPr>
              <a:t>What is the source port number?- </a:t>
            </a:r>
            <a:r>
              <a:rPr lang="en-US" sz="1600" dirty="0">
                <a:latin typeface="Cambria" panose="02040503050406030204" pitchFamily="18" charset="0"/>
                <a:ea typeface="Cambria" panose="02040503050406030204" pitchFamily="18" charset="0"/>
              </a:rPr>
              <a:t>The source port number is the first four hexadecimal digits (CB84), which means that the source port number is 52100. </a:t>
            </a:r>
          </a:p>
          <a:p>
            <a:pPr marL="268288" marR="0" lvl="0" indent="-268288" algn="l" defTabSz="914400" rtl="0" eaLnBrk="1" fontAlgn="auto" latinLnBrk="0" hangingPunct="1">
              <a:lnSpc>
                <a:spcPct val="100000"/>
              </a:lnSpc>
              <a:spcBef>
                <a:spcPct val="20000"/>
              </a:spcBef>
              <a:spcAft>
                <a:spcPts val="0"/>
              </a:spcAft>
              <a:buClrTx/>
              <a:buSzTx/>
              <a:buFont typeface="Wingdings" pitchFamily="2" charset="2"/>
              <a:buChar char="ü"/>
              <a:tabLst/>
              <a:defRPr/>
            </a:pPr>
            <a:endParaRPr kumimoji="0" lang="en-IN" sz="1600" b="0" i="0" u="none" strike="noStrike" kern="1200" cap="none" spc="0" normalizeH="0" baseline="0" noProof="0" dirty="0">
              <a:ln>
                <a:noFill/>
              </a:ln>
              <a:solidFill>
                <a:srgbClr val="BA066D"/>
              </a:solidFill>
              <a:effectLst/>
              <a:uLnTx/>
              <a:uFillTx/>
              <a:latin typeface="Times New Roman" pitchFamily="18" charset="0"/>
              <a:ea typeface="+mn-ea"/>
              <a:cs typeface="Times New Roman" pitchFamily="18" charset="0"/>
            </a:endParaRPr>
          </a:p>
          <a:p>
            <a:pPr marL="268288" indent="-268288">
              <a:spcBef>
                <a:spcPct val="20000"/>
              </a:spcBef>
              <a:buClrTx/>
              <a:buFont typeface="Wingdings" pitchFamily="2" charset="2"/>
              <a:buChar char="ü"/>
              <a:defRPr/>
            </a:pPr>
            <a:r>
              <a:rPr kumimoji="0" lang="en-IN" sz="1600" b="0" i="0" u="none" strike="noStrike" kern="1200" cap="none" spc="0" normalizeH="0" baseline="0" noProof="0" dirty="0">
                <a:ln>
                  <a:noFill/>
                </a:ln>
                <a:solidFill>
                  <a:srgbClr val="BA066D"/>
                </a:solidFill>
                <a:effectLst/>
                <a:uLnTx/>
                <a:uFillTx/>
                <a:latin typeface="Times New Roman" pitchFamily="18" charset="0"/>
                <a:ea typeface="+mn-ea"/>
                <a:cs typeface="Times New Roman" pitchFamily="18" charset="0"/>
              </a:rPr>
              <a:t>What is the destination port number?- </a:t>
            </a:r>
            <a:r>
              <a:rPr lang="en-US" sz="1600" dirty="0">
                <a:latin typeface="Cambria" panose="02040503050406030204" pitchFamily="18" charset="0"/>
                <a:ea typeface="Cambria" panose="02040503050406030204" pitchFamily="18" charset="0"/>
              </a:rPr>
              <a:t>The destination port number is the second four hexadecimal digits (000D), which means that the destination port number is 13.</a:t>
            </a:r>
          </a:p>
          <a:p>
            <a:pPr marL="268288" marR="0" lvl="0" indent="-268288" algn="l" defTabSz="914400" rtl="0" eaLnBrk="1" fontAlgn="auto" latinLnBrk="0" hangingPunct="1">
              <a:lnSpc>
                <a:spcPct val="100000"/>
              </a:lnSpc>
              <a:spcBef>
                <a:spcPct val="20000"/>
              </a:spcBef>
              <a:spcAft>
                <a:spcPts val="0"/>
              </a:spcAft>
              <a:buClrTx/>
              <a:buSzTx/>
              <a:buFont typeface="Wingdings" pitchFamily="2" charset="2"/>
              <a:buChar char="ü"/>
              <a:tabLst/>
              <a:defRPr/>
            </a:pPr>
            <a:endParaRPr kumimoji="0" lang="en-IN" sz="1600" b="0" i="0" u="none" strike="noStrike" kern="1200" cap="none" spc="0" normalizeH="0" baseline="0" noProof="0" dirty="0">
              <a:ln>
                <a:noFill/>
              </a:ln>
              <a:solidFill>
                <a:srgbClr val="BA066D"/>
              </a:solidFill>
              <a:effectLst/>
              <a:uLnTx/>
              <a:uFillTx/>
              <a:latin typeface="Times New Roman" pitchFamily="18" charset="0"/>
              <a:ea typeface="+mn-ea"/>
              <a:cs typeface="Times New Roman" pitchFamily="18" charset="0"/>
            </a:endParaRPr>
          </a:p>
          <a:p>
            <a:pPr marL="268288" indent="-268288">
              <a:spcBef>
                <a:spcPct val="20000"/>
              </a:spcBef>
              <a:buClrTx/>
              <a:buFont typeface="Wingdings" pitchFamily="2" charset="2"/>
              <a:buChar char="ü"/>
              <a:defRPr/>
            </a:pPr>
            <a:r>
              <a:rPr kumimoji="0" lang="en-IN" sz="1600" b="0" i="0" u="none" strike="noStrike" kern="1200" cap="none" spc="0" normalizeH="0" baseline="0" noProof="0" dirty="0">
                <a:ln>
                  <a:noFill/>
                </a:ln>
                <a:solidFill>
                  <a:srgbClr val="BA066D"/>
                </a:solidFill>
                <a:effectLst/>
                <a:uLnTx/>
                <a:uFillTx/>
                <a:latin typeface="Times New Roman" pitchFamily="18" charset="0"/>
                <a:ea typeface="+mn-ea"/>
                <a:cs typeface="Times New Roman" pitchFamily="18" charset="0"/>
              </a:rPr>
              <a:t>What is the total length of the user datagram?- </a:t>
            </a:r>
            <a:r>
              <a:rPr lang="en-US" sz="1600" dirty="0">
                <a:latin typeface="Cambria" panose="02040503050406030204" pitchFamily="18" charset="0"/>
                <a:ea typeface="Cambria" panose="02040503050406030204" pitchFamily="18" charset="0"/>
              </a:rPr>
              <a:t>The third four hexadecimal digits (001C) define the length of the whole UDP packet as 28 bytes. </a:t>
            </a:r>
          </a:p>
          <a:p>
            <a:pPr marR="0" lvl="0" algn="l" defTabSz="914400" rtl="0" eaLnBrk="1" fontAlgn="auto" latinLnBrk="0" hangingPunct="1">
              <a:lnSpc>
                <a:spcPct val="100000"/>
              </a:lnSpc>
              <a:spcBef>
                <a:spcPct val="20000"/>
              </a:spcBef>
              <a:spcAft>
                <a:spcPts val="0"/>
              </a:spcAft>
              <a:buClrTx/>
              <a:buSzTx/>
              <a:tabLst/>
              <a:defRPr/>
            </a:pPr>
            <a:endParaRPr kumimoji="0" lang="en-IN" sz="1600" b="0" i="0" u="none" strike="noStrike" kern="1200" cap="none" spc="0" normalizeH="0" baseline="0" noProof="0" dirty="0">
              <a:ln>
                <a:noFill/>
              </a:ln>
              <a:solidFill>
                <a:srgbClr val="BA066D"/>
              </a:solidFill>
              <a:effectLst/>
              <a:uLnTx/>
              <a:uFillTx/>
              <a:latin typeface="Times New Roman" pitchFamily="18" charset="0"/>
              <a:ea typeface="+mn-ea"/>
              <a:cs typeface="Times New Roman" pitchFamily="18" charset="0"/>
            </a:endParaRPr>
          </a:p>
          <a:p>
            <a:pPr marL="268288" indent="-268288">
              <a:spcBef>
                <a:spcPct val="20000"/>
              </a:spcBef>
              <a:buClrTx/>
              <a:buFont typeface="Wingdings" pitchFamily="2" charset="2"/>
              <a:buChar char="ü"/>
              <a:defRPr/>
            </a:pPr>
            <a:r>
              <a:rPr kumimoji="0" lang="en-IN" sz="1600" b="0" i="0" u="none" strike="noStrike" kern="1200" cap="none" spc="0" normalizeH="0" baseline="0" noProof="0" dirty="0">
                <a:ln>
                  <a:noFill/>
                </a:ln>
                <a:solidFill>
                  <a:srgbClr val="BA066D"/>
                </a:solidFill>
                <a:effectLst/>
                <a:uLnTx/>
                <a:uFillTx/>
                <a:latin typeface="Times New Roman" pitchFamily="18" charset="0"/>
                <a:ea typeface="+mn-ea"/>
                <a:cs typeface="Times New Roman" pitchFamily="18" charset="0"/>
              </a:rPr>
              <a:t>What is the length of the data?- </a:t>
            </a:r>
            <a:r>
              <a:rPr lang="en-US" sz="1600" dirty="0">
                <a:latin typeface="Cambria" panose="02040503050406030204" pitchFamily="18" charset="0"/>
                <a:ea typeface="Cambria" panose="02040503050406030204" pitchFamily="18" charset="0"/>
              </a:rPr>
              <a:t>The length of the data is the length of the whole packet minus the length of the header, or 28 – 8 = 20 bytes.</a:t>
            </a:r>
          </a:p>
        </p:txBody>
      </p:sp>
    </p:spTree>
    <p:extLst>
      <p:ext uri="{BB962C8B-B14F-4D97-AF65-F5344CB8AC3E}">
        <p14:creationId xmlns="" xmlns:p14="http://schemas.microsoft.com/office/powerpoint/2010/main" val="19816863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UDP (User Datagram Protocol)</a:t>
            </a:r>
          </a:p>
        </p:txBody>
      </p:sp>
      <p:sp>
        <p:nvSpPr>
          <p:cNvPr id="71" name="Google Shape;71;p15"/>
          <p:cNvSpPr txBox="1"/>
          <p:nvPr/>
        </p:nvSpPr>
        <p:spPr>
          <a:xfrm>
            <a:off x="127221" y="647358"/>
            <a:ext cx="8893408" cy="2993290"/>
          </a:xfrm>
          <a:prstGeom prst="rect">
            <a:avLst/>
          </a:prstGeom>
          <a:noFill/>
          <a:ln>
            <a:noFill/>
          </a:ln>
        </p:spPr>
        <p:txBody>
          <a:bodyPr spcFirstLastPara="1" wrap="square" lIns="91425" tIns="91425" rIns="91425" bIns="91425" anchor="t" anchorCtr="0">
            <a:spAutoFit/>
          </a:bodyPr>
          <a:lstStyle/>
          <a:p>
            <a:pPr marL="268288" lvl="2" indent="-268288"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Realtime Application of UDP</a:t>
            </a:r>
          </a:p>
          <a:p>
            <a:pPr marL="285750" indent="-198438" algn="just">
              <a:lnSpc>
                <a:spcPct val="107000"/>
              </a:lnSpc>
              <a:spcAft>
                <a:spcPts val="800"/>
              </a:spcAft>
              <a:buFont typeface="Arial" panose="020B0604020202020204" pitchFamily="34" charset="0"/>
              <a:buChar char="•"/>
              <a:tabLst>
                <a:tab pos="457200" algn="l"/>
              </a:tabLst>
            </a:pPr>
            <a:r>
              <a:rPr lang="en-IN" sz="1600" dirty="0">
                <a:effectLst/>
                <a:latin typeface="Cambria" panose="02040503050406030204" pitchFamily="18" charset="0"/>
                <a:ea typeface="Calibri" panose="020F0502020204030204" pitchFamily="34" charset="0"/>
                <a:cs typeface="Shruti" panose="020B0502040204020203" pitchFamily="34" charset="0"/>
              </a:rPr>
              <a:t>Broadcasting and multicasting applications use UDP protocols. </a:t>
            </a:r>
            <a:endParaRPr lang="en-IN" sz="1400" dirty="0">
              <a:effectLst/>
              <a:latin typeface="Calibri" panose="020F0502020204030204" pitchFamily="34" charset="0"/>
              <a:ea typeface="Calibri" panose="020F0502020204030204" pitchFamily="34" charset="0"/>
              <a:cs typeface="Shruti" panose="020B0502040204020203" pitchFamily="34" charset="0"/>
            </a:endParaRPr>
          </a:p>
          <a:p>
            <a:pPr marL="285750" indent="-198438" algn="just">
              <a:lnSpc>
                <a:spcPct val="107000"/>
              </a:lnSpc>
              <a:spcAft>
                <a:spcPts val="800"/>
              </a:spcAft>
              <a:buFont typeface="Arial" panose="020B0604020202020204" pitchFamily="34" charset="0"/>
              <a:buChar char="•"/>
              <a:tabLst>
                <a:tab pos="457200" algn="l"/>
              </a:tabLst>
            </a:pPr>
            <a:r>
              <a:rPr lang="en-IN" sz="1600" dirty="0">
                <a:effectLst/>
                <a:latin typeface="Cambria" panose="02040503050406030204" pitchFamily="18" charset="0"/>
                <a:ea typeface="Calibri" panose="020F0502020204030204" pitchFamily="34" charset="0"/>
                <a:cs typeface="Shruti" panose="020B0502040204020203" pitchFamily="34" charset="0"/>
              </a:rPr>
              <a:t>Streaming media applications such as movies.</a:t>
            </a:r>
            <a:endParaRPr lang="en-IN" sz="1400" dirty="0">
              <a:effectLst/>
              <a:latin typeface="Calibri" panose="020F0502020204030204" pitchFamily="34" charset="0"/>
              <a:ea typeface="Calibri" panose="020F0502020204030204" pitchFamily="34" charset="0"/>
              <a:cs typeface="Shruti" panose="020B0502040204020203" pitchFamily="34" charset="0"/>
            </a:endParaRPr>
          </a:p>
          <a:p>
            <a:pPr marL="285750" indent="-198438" algn="just">
              <a:lnSpc>
                <a:spcPct val="107000"/>
              </a:lnSpc>
              <a:spcAft>
                <a:spcPts val="800"/>
              </a:spcAft>
              <a:buFont typeface="Arial" panose="020B0604020202020204" pitchFamily="34" charset="0"/>
              <a:buChar char="•"/>
              <a:tabLst>
                <a:tab pos="457200" algn="l"/>
              </a:tabLst>
            </a:pPr>
            <a:r>
              <a:rPr lang="en-IN" sz="1600" dirty="0">
                <a:effectLst/>
                <a:latin typeface="Cambria" panose="02040503050406030204" pitchFamily="18" charset="0"/>
                <a:ea typeface="Calibri" panose="020F0502020204030204" pitchFamily="34" charset="0"/>
                <a:cs typeface="Shruti" panose="020B0502040204020203" pitchFamily="34" charset="0"/>
              </a:rPr>
              <a:t>Online multiplayer games.</a:t>
            </a:r>
            <a:endParaRPr lang="en-IN" sz="1400" dirty="0">
              <a:effectLst/>
              <a:latin typeface="Calibri" panose="020F0502020204030204" pitchFamily="34" charset="0"/>
              <a:ea typeface="Calibri" panose="020F0502020204030204" pitchFamily="34" charset="0"/>
              <a:cs typeface="Shruti" panose="020B0502040204020203" pitchFamily="34" charset="0"/>
            </a:endParaRPr>
          </a:p>
          <a:p>
            <a:pPr marL="285750" indent="-198438" algn="just">
              <a:lnSpc>
                <a:spcPct val="107000"/>
              </a:lnSpc>
              <a:spcAft>
                <a:spcPts val="800"/>
              </a:spcAft>
              <a:buFont typeface="Arial" panose="020B0604020202020204" pitchFamily="34" charset="0"/>
              <a:buChar char="•"/>
              <a:tabLst>
                <a:tab pos="457200" algn="l"/>
              </a:tabLst>
            </a:pPr>
            <a:r>
              <a:rPr lang="en-IN" sz="1600" dirty="0">
                <a:effectLst/>
                <a:latin typeface="Cambria" panose="02040503050406030204" pitchFamily="18" charset="0"/>
                <a:ea typeface="Calibri" panose="020F0502020204030204" pitchFamily="34" charset="0"/>
                <a:cs typeface="Shruti" panose="020B0502040204020203" pitchFamily="34" charset="0"/>
              </a:rPr>
              <a:t>Voice over Internet Protocol (VoIP).</a:t>
            </a:r>
            <a:endParaRPr lang="en-IN" sz="1400" dirty="0">
              <a:effectLst/>
              <a:latin typeface="Calibri" panose="020F0502020204030204" pitchFamily="34" charset="0"/>
              <a:ea typeface="Calibri" panose="020F0502020204030204" pitchFamily="34" charset="0"/>
              <a:cs typeface="Shruti" panose="020B0502040204020203" pitchFamily="34" charset="0"/>
            </a:endParaRPr>
          </a:p>
          <a:p>
            <a:pPr marL="285750" indent="-198438" algn="just">
              <a:lnSpc>
                <a:spcPct val="107000"/>
              </a:lnSpc>
              <a:spcAft>
                <a:spcPts val="800"/>
              </a:spcAft>
              <a:buFont typeface="Arial" panose="020B0604020202020204" pitchFamily="34" charset="0"/>
              <a:buChar char="•"/>
              <a:tabLst>
                <a:tab pos="457200" algn="l"/>
              </a:tabLst>
            </a:pPr>
            <a:r>
              <a:rPr lang="en-IN" sz="1600" dirty="0">
                <a:effectLst/>
                <a:latin typeface="Cambria" panose="02040503050406030204" pitchFamily="18" charset="0"/>
                <a:ea typeface="Calibri" panose="020F0502020204030204" pitchFamily="34" charset="0"/>
                <a:cs typeface="Shruti" panose="020B0502040204020203" pitchFamily="34" charset="0"/>
              </a:rPr>
              <a:t>UDP is used with the RTOS (real time operating systems).</a:t>
            </a:r>
            <a:endParaRPr lang="en-IN" sz="1400" dirty="0">
              <a:effectLst/>
              <a:latin typeface="Calibri" panose="020F0502020204030204" pitchFamily="34" charset="0"/>
              <a:ea typeface="Calibri" panose="020F0502020204030204" pitchFamily="34" charset="0"/>
              <a:cs typeface="Shruti" panose="020B0502040204020203" pitchFamily="34" charset="0"/>
            </a:endParaRPr>
          </a:p>
          <a:p>
            <a:pPr marL="285750" indent="-198438" algn="just">
              <a:lnSpc>
                <a:spcPct val="107000"/>
              </a:lnSpc>
              <a:spcAft>
                <a:spcPts val="800"/>
              </a:spcAft>
              <a:buFont typeface="Arial" panose="020B0604020202020204" pitchFamily="34" charset="0"/>
              <a:buChar char="•"/>
              <a:tabLst>
                <a:tab pos="457200" algn="l"/>
              </a:tabLst>
            </a:pPr>
            <a:r>
              <a:rPr lang="en-IN" sz="1600" dirty="0">
                <a:effectLst/>
                <a:latin typeface="Cambria" panose="02040503050406030204" pitchFamily="18" charset="0"/>
                <a:ea typeface="Calibri" panose="020F0502020204030204" pitchFamily="34" charset="0"/>
                <a:cs typeface="Shruti" panose="020B0502040204020203" pitchFamily="34" charset="0"/>
              </a:rPr>
              <a:t>UDP is used in aircraft controls and flight instruments.</a:t>
            </a:r>
            <a:endParaRPr lang="en-IN" sz="1400" dirty="0">
              <a:effectLst/>
              <a:latin typeface="Calibri" panose="020F0502020204030204" pitchFamily="34" charset="0"/>
              <a:ea typeface="Calibri" panose="020F0502020204030204" pitchFamily="34" charset="0"/>
              <a:cs typeface="Shruti" panose="020B0502040204020203" pitchFamily="34" charset="0"/>
            </a:endParaRPr>
          </a:p>
          <a:p>
            <a:pPr marL="285750" indent="-198438" algn="just">
              <a:lnSpc>
                <a:spcPct val="107000"/>
              </a:lnSpc>
              <a:spcAft>
                <a:spcPts val="800"/>
              </a:spcAft>
              <a:buFont typeface="Arial" panose="020B0604020202020204" pitchFamily="34" charset="0"/>
              <a:buChar char="•"/>
              <a:tabLst>
                <a:tab pos="457200" algn="l"/>
              </a:tabLst>
            </a:pPr>
            <a:r>
              <a:rPr lang="en-IN" sz="1600" dirty="0">
                <a:effectLst/>
                <a:latin typeface="Cambria" panose="02040503050406030204" pitchFamily="18" charset="0"/>
                <a:ea typeface="Calibri" panose="020F0502020204030204" pitchFamily="34" charset="0"/>
                <a:cs typeface="Shruti" panose="020B0502040204020203" pitchFamily="34" charset="0"/>
              </a:rPr>
              <a:t>DNS uses UDP protocol, because immediate response is required in DNS.</a:t>
            </a:r>
            <a:endParaRPr lang="en-IN" sz="1400" dirty="0">
              <a:effectLst/>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 xmlns:p14="http://schemas.microsoft.com/office/powerpoint/2010/main" val="25388901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Difference between TCP and UDP</a:t>
            </a:r>
          </a:p>
        </p:txBody>
      </p:sp>
      <p:pic>
        <p:nvPicPr>
          <p:cNvPr id="2" name="Picture 1">
            <a:extLst>
              <a:ext uri="{FF2B5EF4-FFF2-40B4-BE49-F238E27FC236}">
                <a16:creationId xmlns="" xmlns:a16="http://schemas.microsoft.com/office/drawing/2014/main" id="{F273A511-ACA2-6C8C-F2D1-23063990FBF2}"/>
              </a:ext>
            </a:extLst>
          </p:cNvPr>
          <p:cNvPicPr>
            <a:picLocks noChangeAspect="1"/>
          </p:cNvPicPr>
          <p:nvPr/>
        </p:nvPicPr>
        <p:blipFill>
          <a:blip r:embed="rId6"/>
          <a:stretch>
            <a:fillRect/>
          </a:stretch>
        </p:blipFill>
        <p:spPr>
          <a:xfrm>
            <a:off x="1756229" y="694570"/>
            <a:ext cx="6673396" cy="4300342"/>
          </a:xfrm>
          <a:prstGeom prst="rect">
            <a:avLst/>
          </a:prstGeom>
        </p:spPr>
      </p:pic>
    </p:spTree>
    <p:extLst>
      <p:ext uri="{BB962C8B-B14F-4D97-AF65-F5344CB8AC3E}">
        <p14:creationId xmlns="" xmlns:p14="http://schemas.microsoft.com/office/powerpoint/2010/main" val="21236287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Connection Oriented vs Connection Less</a:t>
            </a:r>
          </a:p>
        </p:txBody>
      </p:sp>
      <p:pic>
        <p:nvPicPr>
          <p:cNvPr id="3" name="Picture 2" descr="C:\Users\Chirag's Lappy\Desktop\6QHK1JV.png">
            <a:extLst>
              <a:ext uri="{FF2B5EF4-FFF2-40B4-BE49-F238E27FC236}">
                <a16:creationId xmlns="" xmlns:a16="http://schemas.microsoft.com/office/drawing/2014/main" id="{C544D803-CD14-D450-9146-8A923B1DBD33}"/>
              </a:ext>
            </a:extLst>
          </p:cNvPr>
          <p:cNvPicPr>
            <a:picLocks noChangeAspect="1" noChangeArrowheads="1"/>
          </p:cNvPicPr>
          <p:nvPr/>
        </p:nvPicPr>
        <p:blipFill>
          <a:blip r:embed="rId6"/>
          <a:srcRect/>
          <a:stretch>
            <a:fillRect/>
          </a:stretch>
        </p:blipFill>
        <p:spPr bwMode="auto">
          <a:xfrm>
            <a:off x="184936" y="573238"/>
            <a:ext cx="8806664" cy="4474849"/>
          </a:xfrm>
          <a:prstGeom prst="rect">
            <a:avLst/>
          </a:prstGeom>
          <a:noFill/>
          <a:ln>
            <a:noFill/>
          </a:ln>
        </p:spPr>
      </p:pic>
    </p:spTree>
    <p:extLst>
      <p:ext uri="{BB962C8B-B14F-4D97-AF65-F5344CB8AC3E}">
        <p14:creationId xmlns="" xmlns:p14="http://schemas.microsoft.com/office/powerpoint/2010/main" val="8322567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2154406"/>
          </a:xfrm>
          <a:prstGeom prst="rect">
            <a:avLst/>
          </a:prstGeom>
          <a:noFill/>
          <a:ln>
            <a:noFill/>
          </a:ln>
        </p:spPr>
        <p:txBody>
          <a:bodyPr spcFirstLastPara="1" wrap="square" lIns="91425" tIns="91425" rIns="91425" bIns="91425" anchor="t" anchorCtr="0">
            <a:spAutoFit/>
          </a:bodyPr>
          <a:lstStyle/>
          <a:p>
            <a:pPr lvl="0"/>
            <a:r>
              <a:rPr lang="en-IN" sz="4000" b="1" dirty="0">
                <a:solidFill>
                  <a:schemeClr val="dk2"/>
                </a:solidFill>
                <a:latin typeface="Proxima Nova"/>
                <a:ea typeface="Proxima Nova"/>
                <a:cs typeface="Proxima Nova"/>
                <a:sym typeface="Proxima Nova"/>
              </a:rPr>
              <a:t>Principle of Reliable Data Transfer</a:t>
            </a:r>
            <a:endParaRPr lang="en-IN" sz="4000" b="1" dirty="0">
              <a:solidFill>
                <a:schemeClr val="dk2"/>
              </a:solidFill>
              <a:latin typeface="Proxima Nova"/>
              <a:ea typeface="Cambria" panose="02040503050406030204" pitchFamily="18" charset="0"/>
              <a:sym typeface="Proxima Nova"/>
            </a:endParaRPr>
          </a:p>
          <a:p>
            <a:pPr marL="342900" indent="-342900">
              <a:buFont typeface="Arial" panose="020B0604020202020204" pitchFamily="34" charset="0"/>
              <a:buChar char="•"/>
              <a:defRPr/>
            </a:pPr>
            <a:r>
              <a:rPr lang="en-IN" sz="2400" dirty="0" err="1">
                <a:solidFill>
                  <a:srgbClr val="595959"/>
                </a:solidFill>
                <a:latin typeface="Cambria" panose="02040503050406030204" pitchFamily="18" charset="0"/>
                <a:ea typeface="Cambria" panose="02040503050406030204" pitchFamily="18" charset="0"/>
                <a:sym typeface="Proxima Nova"/>
              </a:rPr>
              <a:t>rdt</a:t>
            </a:r>
            <a:r>
              <a:rPr lang="en-IN" sz="2400" dirty="0">
                <a:solidFill>
                  <a:srgbClr val="595959"/>
                </a:solidFill>
                <a:latin typeface="Cambria" panose="02040503050406030204" pitchFamily="18" charset="0"/>
                <a:ea typeface="Cambria" panose="02040503050406030204" pitchFamily="18" charset="0"/>
                <a:sym typeface="Proxima Nova"/>
              </a:rPr>
              <a:t> 2.0 model</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2400" b="0" i="0" u="none" strike="noStrike" kern="0" cap="none" spc="0" normalizeH="0" baseline="0" noProof="0" dirty="0">
                <a:ln>
                  <a:noFill/>
                </a:ln>
                <a:solidFill>
                  <a:srgbClr val="595959"/>
                </a:solidFill>
                <a:effectLst/>
                <a:uLnTx/>
                <a:uFillTx/>
                <a:latin typeface="Cambria" panose="02040503050406030204" pitchFamily="18" charset="0"/>
                <a:ea typeface="Cambria" panose="02040503050406030204" pitchFamily="18" charset="0"/>
                <a:cs typeface="Proxima Nova"/>
                <a:sym typeface="Proxima Nova"/>
              </a:rPr>
              <a:t>Noisy and Noiseless Channel Protocol</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 xmlns:p14="http://schemas.microsoft.com/office/powerpoint/2010/main" val="3477624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Introduction to Transport Layer</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639403"/>
            <a:ext cx="8937266" cy="4108787"/>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700" dirty="0" smtClean="0">
                <a:latin typeface="Cambria" panose="02040503050406030204" pitchFamily="18" charset="0"/>
                <a:ea typeface="Cambria" panose="02040503050406030204" pitchFamily="18" charset="0"/>
              </a:rPr>
              <a:t>The transport layer provide data transport from a process on a source machine to a process on a destination machine with a desired level of reliability that is independent of the physical networks currently in use. It provides the abstractions that applications need to use the network.</a:t>
            </a:r>
          </a:p>
          <a:p>
            <a:pPr marL="271463" lvl="2" indent="-200025" algn="just">
              <a:buFont typeface="Arial" panose="020B0604020202020204" pitchFamily="34" charset="0"/>
              <a:buChar char="•"/>
            </a:pPr>
            <a:r>
              <a:rPr lang="en-US" sz="1700" dirty="0" smtClean="0">
                <a:latin typeface="Cambria" panose="02040503050406030204" pitchFamily="18" charset="0"/>
                <a:ea typeface="Cambria" panose="02040503050406030204" pitchFamily="18" charset="0"/>
              </a:rPr>
              <a:t>A transport layer protocol provides support for logical communication between application processes running on different hosts.</a:t>
            </a: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smtClean="0">
                <a:latin typeface="Cambria" panose="02040503050406030204" pitchFamily="18" charset="0"/>
                <a:ea typeface="Cambria" panose="02040503050406030204" pitchFamily="18" charset="0"/>
              </a:rPr>
              <a:t>Transport </a:t>
            </a:r>
            <a:r>
              <a:rPr lang="en-US" sz="1700" dirty="0">
                <a:latin typeface="Cambria" panose="02040503050406030204" pitchFamily="18" charset="0"/>
                <a:ea typeface="Cambria" panose="02040503050406030204" pitchFamily="18" charset="0"/>
              </a:rPr>
              <a:t>layer protocols are implemented in the end system not in network router</a:t>
            </a:r>
            <a:r>
              <a:rPr lang="en-US" sz="1700" dirty="0" smtClean="0">
                <a:latin typeface="Cambria" panose="02040503050406030204" pitchFamily="18" charset="0"/>
                <a:ea typeface="Cambria" panose="02040503050406030204" pitchFamily="18" charset="0"/>
              </a:rPr>
              <a:t>.</a:t>
            </a: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All transport layer protocols provide an application multiplexing/demultiplexing service.</a:t>
            </a:r>
          </a:p>
          <a:p>
            <a:pPr marL="271463" lvl="2" indent="-200025" algn="just">
              <a:buFont typeface="Arial" panose="020B0604020202020204" pitchFamily="34" charset="0"/>
              <a:buChar char="•"/>
            </a:pPr>
            <a:r>
              <a:rPr lang="en-US" sz="1700" dirty="0" smtClean="0">
                <a:latin typeface="Cambria" panose="02040503050406030204" pitchFamily="18" charset="0"/>
                <a:ea typeface="Cambria" panose="02040503050406030204" pitchFamily="18" charset="0"/>
              </a:rPr>
              <a:t>The </a:t>
            </a:r>
            <a:r>
              <a:rPr lang="en-US" sz="1700" dirty="0">
                <a:latin typeface="Cambria" panose="02040503050406030204" pitchFamily="18" charset="0"/>
                <a:ea typeface="Cambria" panose="02040503050406030204" pitchFamily="18" charset="0"/>
              </a:rPr>
              <a:t>data communicated by the transport layer is encapsulated in a transport layer PDU and sent in a network layer </a:t>
            </a:r>
            <a:r>
              <a:rPr lang="en-US" sz="1700" dirty="0" smtClean="0">
                <a:latin typeface="Cambria" panose="02040503050406030204" pitchFamily="18" charset="0"/>
                <a:ea typeface="Cambria" panose="02040503050406030204" pitchFamily="18" charset="0"/>
              </a:rPr>
              <a:t>PDU.</a:t>
            </a: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network layer nodes transfer the transport PDU intact, without decoding or modifying the content of the PDU</a:t>
            </a:r>
            <a:r>
              <a:rPr lang="en-US" sz="1700" dirty="0" smtClean="0">
                <a:latin typeface="Cambria" panose="02040503050406030204" pitchFamily="18" charset="0"/>
                <a:ea typeface="Cambria" panose="02040503050406030204" pitchFamily="18" charset="0"/>
              </a:rPr>
              <a:t>.</a:t>
            </a: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transport layer is responsible for reliable data delivery</a:t>
            </a:r>
            <a:r>
              <a:rPr lang="en-US" sz="1700" dirty="0" smtClean="0">
                <a:latin typeface="Cambria" panose="02040503050406030204" pitchFamily="18" charset="0"/>
                <a:ea typeface="Cambria" panose="02040503050406030204" pitchFamily="18" charset="0"/>
              </a:rPr>
              <a:t>.</a:t>
            </a: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A upper-layer protocols depends heavily on the transport layer protocol.</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p:txBody>
      </p:sp>
    </p:spTree>
    <p:extLst>
      <p:ext uri="{BB962C8B-B14F-4D97-AF65-F5344CB8AC3E}">
        <p14:creationId xmlns="" xmlns:p14="http://schemas.microsoft.com/office/powerpoint/2010/main" val="3041810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Principle of Reliable Data Transfer</a:t>
            </a:r>
          </a:p>
        </p:txBody>
      </p:sp>
      <p:sp>
        <p:nvSpPr>
          <p:cNvPr id="71" name="Google Shape;71;p15"/>
          <p:cNvSpPr txBox="1"/>
          <p:nvPr/>
        </p:nvSpPr>
        <p:spPr>
          <a:xfrm>
            <a:off x="127221" y="647358"/>
            <a:ext cx="3334436" cy="4370397"/>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Problem of reliable data transfer occurs at application, transport and data link layer.</a:t>
            </a:r>
          </a:p>
          <a:p>
            <a:pPr marL="180975" lvl="2" indent="-18097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Reliable data transfer means, data received without loss or corrupt.</a:t>
            </a:r>
          </a:p>
          <a:p>
            <a:pPr marL="180975" lvl="2" indent="-18097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All the packets are delivered in the order in which they were sent.</a:t>
            </a:r>
          </a:p>
          <a:p>
            <a:pPr marL="180975" lvl="2" indent="-18097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complexity of the reliable data transfer protocol determined by characteristics of unreliable channel. </a:t>
            </a:r>
          </a:p>
          <a:p>
            <a:pPr marL="180975" lvl="2" indent="-18097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Figure shows reliable data transfer service model.</a:t>
            </a:r>
          </a:p>
        </p:txBody>
      </p:sp>
      <p:pic>
        <p:nvPicPr>
          <p:cNvPr id="2" name="Picture 1">
            <a:extLst>
              <a:ext uri="{FF2B5EF4-FFF2-40B4-BE49-F238E27FC236}">
                <a16:creationId xmlns="" xmlns:a16="http://schemas.microsoft.com/office/drawing/2014/main" id="{C8AD80D5-9025-94A3-C0A1-15F68E850265}"/>
              </a:ext>
            </a:extLst>
          </p:cNvPr>
          <p:cNvPicPr>
            <a:picLocks noChangeAspect="1"/>
          </p:cNvPicPr>
          <p:nvPr/>
        </p:nvPicPr>
        <p:blipFill>
          <a:blip r:embed="rId6"/>
          <a:stretch>
            <a:fillRect/>
          </a:stretch>
        </p:blipFill>
        <p:spPr>
          <a:xfrm>
            <a:off x="3782636" y="841828"/>
            <a:ext cx="5234143" cy="3679372"/>
          </a:xfrm>
          <a:prstGeom prst="rect">
            <a:avLst/>
          </a:prstGeom>
        </p:spPr>
      </p:pic>
      <p:sp>
        <p:nvSpPr>
          <p:cNvPr id="3" name="TextBox 2">
            <a:extLst>
              <a:ext uri="{FF2B5EF4-FFF2-40B4-BE49-F238E27FC236}">
                <a16:creationId xmlns="" xmlns:a16="http://schemas.microsoft.com/office/drawing/2014/main" id="{E1CEA710-2C16-3C24-AEBD-FD18821A6D12}"/>
              </a:ext>
            </a:extLst>
          </p:cNvPr>
          <p:cNvSpPr txBox="1"/>
          <p:nvPr/>
        </p:nvSpPr>
        <p:spPr>
          <a:xfrm>
            <a:off x="5682345" y="4559759"/>
            <a:ext cx="2066591" cy="338554"/>
          </a:xfrm>
          <a:prstGeom prst="rect">
            <a:avLst/>
          </a:prstGeom>
          <a:noFill/>
        </p:spPr>
        <p:txBody>
          <a:bodyPr wrap="none" rtlCol="0">
            <a:spAutoFit/>
          </a:bodyPr>
          <a:lstStyle/>
          <a:p>
            <a:r>
              <a:rPr lang="en-IN" sz="1600" dirty="0">
                <a:latin typeface="Cambria" panose="02040503050406030204" pitchFamily="18" charset="0"/>
                <a:ea typeface="Cambria" panose="02040503050406030204" pitchFamily="18" charset="0"/>
              </a:rPr>
              <a:t>Figure: </a:t>
            </a:r>
            <a:r>
              <a:rPr lang="en-IN" sz="1600" dirty="0" err="1">
                <a:latin typeface="Cambria" panose="02040503050406030204" pitchFamily="18" charset="0"/>
                <a:ea typeface="Cambria" panose="02040503050406030204" pitchFamily="18" charset="0"/>
              </a:rPr>
              <a:t>Rdt</a:t>
            </a:r>
            <a:r>
              <a:rPr lang="en-IN" sz="1600" dirty="0">
                <a:latin typeface="Cambria" panose="02040503050406030204" pitchFamily="18" charset="0"/>
                <a:ea typeface="Cambria" panose="02040503050406030204" pitchFamily="18" charset="0"/>
              </a:rPr>
              <a:t> 2.0 Model</a:t>
            </a:r>
          </a:p>
        </p:txBody>
      </p:sp>
    </p:spTree>
    <p:extLst>
      <p:ext uri="{BB962C8B-B14F-4D97-AF65-F5344CB8AC3E}">
        <p14:creationId xmlns="" xmlns:p14="http://schemas.microsoft.com/office/powerpoint/2010/main" val="2085863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Principle of Reliable Data Transfer</a:t>
            </a:r>
          </a:p>
        </p:txBody>
      </p:sp>
      <p:sp>
        <p:nvSpPr>
          <p:cNvPr id="71" name="Google Shape;71;p15"/>
          <p:cNvSpPr txBox="1"/>
          <p:nvPr/>
        </p:nvSpPr>
        <p:spPr>
          <a:xfrm>
            <a:off x="127221" y="647358"/>
            <a:ext cx="3559408" cy="4370397"/>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Reliable Data Transfer Model (</a:t>
            </a:r>
            <a:r>
              <a:rPr lang="en-US" sz="1600" b="1" dirty="0" err="1">
                <a:latin typeface="Cambria" panose="02040503050406030204" pitchFamily="18" charset="0"/>
                <a:ea typeface="Cambria" panose="02040503050406030204" pitchFamily="18" charset="0"/>
              </a:rPr>
              <a:t>rdt</a:t>
            </a:r>
            <a:r>
              <a:rPr lang="en-US" sz="1600" b="1" dirty="0">
                <a:latin typeface="Cambria" panose="02040503050406030204" pitchFamily="18" charset="0"/>
                <a:ea typeface="Cambria" panose="02040503050406030204" pitchFamily="18" charset="0"/>
              </a:rPr>
              <a:t> 2.0)</a:t>
            </a:r>
          </a:p>
          <a:p>
            <a:pPr marL="180975" lvl="2" indent="-18097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Develop sender and receiver sides of reliable data transfer protocol. Here we consider only unidirectional data transfer. But the control information will flow in both direction.</a:t>
            </a:r>
          </a:p>
          <a:p>
            <a:pPr marL="180975" lvl="2" indent="-18097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finite state machine is used for specifying sender and receiver. Figure shows Finite State Machine model. </a:t>
            </a:r>
          </a:p>
          <a:p>
            <a:pPr marL="180975" lvl="2" indent="-18097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State: When in this state, next state is uniquely determined by next event.</a:t>
            </a:r>
          </a:p>
        </p:txBody>
      </p:sp>
      <p:pic>
        <p:nvPicPr>
          <p:cNvPr id="2" name="Picture 1">
            <a:extLst>
              <a:ext uri="{FF2B5EF4-FFF2-40B4-BE49-F238E27FC236}">
                <a16:creationId xmlns="" xmlns:a16="http://schemas.microsoft.com/office/drawing/2014/main" id="{EA072321-F164-301A-2905-933412C47C27}"/>
              </a:ext>
            </a:extLst>
          </p:cNvPr>
          <p:cNvPicPr>
            <a:picLocks noChangeAspect="1"/>
          </p:cNvPicPr>
          <p:nvPr/>
        </p:nvPicPr>
        <p:blipFill>
          <a:blip r:embed="rId6"/>
          <a:stretch>
            <a:fillRect/>
          </a:stretch>
        </p:blipFill>
        <p:spPr>
          <a:xfrm>
            <a:off x="4397285" y="1343919"/>
            <a:ext cx="3875859" cy="1913756"/>
          </a:xfrm>
          <a:prstGeom prst="rect">
            <a:avLst/>
          </a:prstGeom>
        </p:spPr>
      </p:pic>
    </p:spTree>
    <p:extLst>
      <p:ext uri="{BB962C8B-B14F-4D97-AF65-F5344CB8AC3E}">
        <p14:creationId xmlns="" xmlns:p14="http://schemas.microsoft.com/office/powerpoint/2010/main" val="1018667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Principle of Reliable Data Transfer</a:t>
            </a:r>
          </a:p>
        </p:txBody>
      </p:sp>
      <p:sp>
        <p:nvSpPr>
          <p:cNvPr id="71" name="Google Shape;71;p15"/>
          <p:cNvSpPr txBox="1"/>
          <p:nvPr/>
        </p:nvSpPr>
        <p:spPr>
          <a:xfrm>
            <a:off x="127221" y="647358"/>
            <a:ext cx="3559408" cy="3877954"/>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Sender Side</a:t>
            </a:r>
          </a:p>
          <a:p>
            <a:pPr marL="180975" lvl="2" indent="-18097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It takes data from upper layer by using system call </a:t>
            </a:r>
            <a:r>
              <a:rPr lang="en-US" sz="1600" dirty="0" err="1">
                <a:latin typeface="Cambria" panose="02040503050406030204" pitchFamily="18" charset="0"/>
                <a:ea typeface="Cambria" panose="02040503050406030204" pitchFamily="18" charset="0"/>
              </a:rPr>
              <a:t>rdt_send</a:t>
            </a:r>
            <a:r>
              <a:rPr lang="en-US" sz="1600" dirty="0">
                <a:latin typeface="Cambria" panose="02040503050406030204" pitchFamily="18" charset="0"/>
                <a:ea typeface="Cambria" panose="02040503050406030204" pitchFamily="18" charset="0"/>
              </a:rPr>
              <a:t> (data). Then it creates packet which contains user data and sends the packets into the communication channel.</a:t>
            </a:r>
          </a:p>
          <a:p>
            <a:pPr marL="180975" lvl="2" indent="-18097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Receiver Side</a:t>
            </a:r>
          </a:p>
          <a:p>
            <a:pPr marL="180975" lvl="2" indent="-180975" algn="just">
              <a:buFont typeface="Arial" panose="020B0604020202020204" pitchFamily="34" charset="0"/>
              <a:buChar char="•"/>
            </a:pPr>
            <a:r>
              <a:rPr lang="en-IN" sz="1600" dirty="0">
                <a:latin typeface="Times New Roman" pitchFamily="18" charset="0"/>
                <a:cs typeface="Times New Roman" pitchFamily="18" charset="0"/>
              </a:rPr>
              <a:t>In this side, receives a packet from the underlying communication channel via the </a:t>
            </a:r>
            <a:r>
              <a:rPr lang="en-IN" sz="1600" dirty="0" err="1">
                <a:latin typeface="Times New Roman" pitchFamily="18" charset="0"/>
                <a:cs typeface="Times New Roman" pitchFamily="18" charset="0"/>
              </a:rPr>
              <a:t>rdt_rcv</a:t>
            </a:r>
            <a:r>
              <a:rPr lang="en-IN" sz="1600" dirty="0">
                <a:latin typeface="Times New Roman" pitchFamily="18" charset="0"/>
                <a:cs typeface="Times New Roman" pitchFamily="18" charset="0"/>
              </a:rPr>
              <a:t> (packet) event. It receives the data from the packet and sends data up to the upper layer. All packet flow from sender to receiver.</a:t>
            </a:r>
          </a:p>
        </p:txBody>
      </p:sp>
      <p:pic>
        <p:nvPicPr>
          <p:cNvPr id="3" name="Picture 2">
            <a:extLst>
              <a:ext uri="{FF2B5EF4-FFF2-40B4-BE49-F238E27FC236}">
                <a16:creationId xmlns="" xmlns:a16="http://schemas.microsoft.com/office/drawing/2014/main" id="{0FF7A321-9A8C-E88B-99B1-4222E6B3CCA1}"/>
              </a:ext>
            </a:extLst>
          </p:cNvPr>
          <p:cNvPicPr>
            <a:picLocks noChangeAspect="1" noChangeArrowheads="1"/>
          </p:cNvPicPr>
          <p:nvPr/>
        </p:nvPicPr>
        <p:blipFill>
          <a:blip r:embed="rId6"/>
          <a:srcRect/>
          <a:stretch>
            <a:fillRect/>
          </a:stretch>
        </p:blipFill>
        <p:spPr bwMode="auto">
          <a:xfrm>
            <a:off x="5190497" y="753850"/>
            <a:ext cx="2638498" cy="2075543"/>
          </a:xfrm>
          <a:prstGeom prst="rect">
            <a:avLst/>
          </a:prstGeom>
          <a:noFill/>
          <a:ln w="9525">
            <a:noFill/>
            <a:miter lim="800000"/>
            <a:headEnd/>
            <a:tailEnd/>
          </a:ln>
          <a:effectLst/>
        </p:spPr>
      </p:pic>
      <p:pic>
        <p:nvPicPr>
          <p:cNvPr id="4" name="Picture 2">
            <a:extLst>
              <a:ext uri="{FF2B5EF4-FFF2-40B4-BE49-F238E27FC236}">
                <a16:creationId xmlns="" xmlns:a16="http://schemas.microsoft.com/office/drawing/2014/main" id="{AF7E4485-30E4-49B7-4865-1714E1B90C2D}"/>
              </a:ext>
            </a:extLst>
          </p:cNvPr>
          <p:cNvPicPr>
            <a:picLocks noChangeAspect="1" noChangeArrowheads="1"/>
          </p:cNvPicPr>
          <p:nvPr/>
        </p:nvPicPr>
        <p:blipFill>
          <a:blip r:embed="rId7"/>
          <a:srcRect/>
          <a:stretch>
            <a:fillRect/>
          </a:stretch>
        </p:blipFill>
        <p:spPr bwMode="auto">
          <a:xfrm>
            <a:off x="5190044" y="3012672"/>
            <a:ext cx="2915732" cy="2017486"/>
          </a:xfrm>
          <a:prstGeom prst="rect">
            <a:avLst/>
          </a:prstGeom>
          <a:noFill/>
          <a:ln w="9525">
            <a:noFill/>
            <a:miter lim="800000"/>
            <a:headEnd/>
            <a:tailEnd/>
          </a:ln>
          <a:effectLst/>
        </p:spPr>
      </p:pic>
    </p:spTree>
    <p:extLst>
      <p:ext uri="{BB962C8B-B14F-4D97-AF65-F5344CB8AC3E}">
        <p14:creationId xmlns="" xmlns:p14="http://schemas.microsoft.com/office/powerpoint/2010/main" val="17427580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Principle of Reliable Data Transfer</a:t>
            </a:r>
          </a:p>
        </p:txBody>
      </p:sp>
      <p:sp>
        <p:nvSpPr>
          <p:cNvPr id="71" name="Google Shape;71;p15"/>
          <p:cNvSpPr txBox="1"/>
          <p:nvPr/>
        </p:nvSpPr>
        <p:spPr>
          <a:xfrm>
            <a:off x="110685" y="687167"/>
            <a:ext cx="8915179" cy="4370397"/>
          </a:xfrm>
          <a:prstGeom prst="rect">
            <a:avLst/>
          </a:prstGeom>
          <a:noFill/>
          <a:ln>
            <a:noFill/>
          </a:ln>
        </p:spPr>
        <p:txBody>
          <a:bodyPr spcFirstLastPara="1" wrap="square" lIns="91425" tIns="91425" rIns="91425" bIns="91425" anchor="t" anchorCtr="0">
            <a:spAutoFit/>
          </a:bodyPr>
          <a:lstStyle/>
          <a:p>
            <a:pPr marL="28575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underlying channel may flip bits in packets, so bit errors occur.</a:t>
            </a: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protocols used for noiseless channel and noisy channel are as follows.</a:t>
            </a: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Noiseless channel protocols are</a:t>
            </a:r>
          </a:p>
          <a:p>
            <a:pPr marL="593725" lvl="3" indent="-342900" algn="just">
              <a:buFont typeface="+mj-lt"/>
              <a:buAutoNum type="arabicPeriod"/>
            </a:pPr>
            <a:r>
              <a:rPr lang="en-US" sz="1600" dirty="0">
                <a:latin typeface="Cambria" panose="02040503050406030204" pitchFamily="18" charset="0"/>
                <a:ea typeface="Cambria" panose="02040503050406030204" pitchFamily="18" charset="0"/>
              </a:rPr>
              <a:t>Simplest</a:t>
            </a:r>
          </a:p>
          <a:p>
            <a:pPr marL="593725" lvl="3" indent="-342900" algn="just">
              <a:buFont typeface="+mj-lt"/>
              <a:buAutoNum type="arabicPeriod"/>
            </a:pPr>
            <a:r>
              <a:rPr lang="en-US" sz="1600" dirty="0">
                <a:latin typeface="Cambria" panose="02040503050406030204" pitchFamily="18" charset="0"/>
                <a:ea typeface="Cambria" panose="02040503050406030204" pitchFamily="18" charset="0"/>
              </a:rPr>
              <a:t>Stop and wait</a:t>
            </a: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Noisy channel protocols</a:t>
            </a:r>
          </a:p>
          <a:p>
            <a:pPr marL="593725" lvl="2" indent="-342900" algn="just">
              <a:buFont typeface="+mj-lt"/>
              <a:buAutoNum type="arabicPeriod"/>
            </a:pPr>
            <a:r>
              <a:rPr lang="en-US" sz="1600" dirty="0">
                <a:latin typeface="Cambria" panose="02040503050406030204" pitchFamily="18" charset="0"/>
                <a:ea typeface="Cambria" panose="02040503050406030204" pitchFamily="18" charset="0"/>
              </a:rPr>
              <a:t>Stop and wait ARQ</a:t>
            </a:r>
          </a:p>
          <a:p>
            <a:pPr marL="593725" lvl="2" indent="-342900" algn="just">
              <a:buFont typeface="+mj-lt"/>
              <a:buAutoNum type="arabicPeriod"/>
            </a:pPr>
            <a:r>
              <a:rPr lang="en-US" sz="1600" dirty="0">
                <a:latin typeface="Cambria" panose="02040503050406030204" pitchFamily="18" charset="0"/>
                <a:ea typeface="Cambria" panose="02040503050406030204" pitchFamily="18" charset="0"/>
              </a:rPr>
              <a:t>Go back N ARQ</a:t>
            </a:r>
          </a:p>
          <a:p>
            <a:pPr marL="593725" lvl="2" indent="-342900" algn="just">
              <a:buFont typeface="+mj-lt"/>
              <a:buAutoNum type="arabicPeriod"/>
            </a:pPr>
            <a:r>
              <a:rPr lang="en-US" sz="1600" dirty="0">
                <a:latin typeface="Cambria" panose="02040503050406030204" pitchFamily="18" charset="0"/>
                <a:ea typeface="Cambria" panose="02040503050406030204" pitchFamily="18" charset="0"/>
              </a:rPr>
              <a:t>Selective repeat ARQ</a:t>
            </a:r>
          </a:p>
          <a:p>
            <a:pPr marL="536575"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Protocols in which the sender waits for a positive acknowledgement before advancing to the next data item are often called </a:t>
            </a: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Positive Acknowledgement </a:t>
            </a:r>
            <a:r>
              <a:rPr lang="en-US" sz="1600" dirty="0">
                <a:latin typeface="Cambria" panose="02040503050406030204" pitchFamily="18" charset="0"/>
                <a:ea typeface="Cambria" panose="02040503050406030204" pitchFamily="18" charset="0"/>
              </a:rPr>
              <a:t>with </a:t>
            </a: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Retransmission</a:t>
            </a:r>
            <a:r>
              <a:rPr lang="en-US" sz="1600" dirty="0">
                <a:latin typeface="Cambria" panose="02040503050406030204" pitchFamily="18" charset="0"/>
                <a:ea typeface="Cambria" panose="02040503050406030204" pitchFamily="18" charset="0"/>
              </a:rPr>
              <a:t> or </a:t>
            </a: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Automatic Repeat Request (ARQ)</a:t>
            </a:r>
            <a:r>
              <a:rPr lang="en-US" sz="1600" dirty="0">
                <a:latin typeface="Cambria" panose="02040503050406030204" pitchFamily="18" charset="0"/>
                <a:ea typeface="Cambria" panose="02040503050406030204" pitchFamily="18" charset="0"/>
              </a:rPr>
              <a:t>.</a:t>
            </a:r>
          </a:p>
          <a:p>
            <a:pPr marL="536575"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 xmlns:a16="http://schemas.microsoft.com/office/drawing/2014/main" id="{A551146A-1041-9051-B9FE-074C01BF42E6}"/>
              </a:ext>
            </a:extLst>
          </p:cNvPr>
          <p:cNvPicPr>
            <a:picLocks noChangeAspect="1"/>
          </p:cNvPicPr>
          <p:nvPr/>
        </p:nvPicPr>
        <p:blipFill>
          <a:blip r:embed="rId6"/>
          <a:stretch>
            <a:fillRect/>
          </a:stretch>
        </p:blipFill>
        <p:spPr>
          <a:xfrm>
            <a:off x="2125063" y="3231598"/>
            <a:ext cx="205758" cy="175275"/>
          </a:xfrm>
          <a:prstGeom prst="rect">
            <a:avLst/>
          </a:prstGeom>
        </p:spPr>
      </p:pic>
      <p:pic>
        <p:nvPicPr>
          <p:cNvPr id="5" name="Picture 4">
            <a:extLst>
              <a:ext uri="{FF2B5EF4-FFF2-40B4-BE49-F238E27FC236}">
                <a16:creationId xmlns="" xmlns:a16="http://schemas.microsoft.com/office/drawing/2014/main" id="{0EF4554E-BD72-DC18-A44C-68F43EB5E30A}"/>
              </a:ext>
            </a:extLst>
          </p:cNvPr>
          <p:cNvPicPr>
            <a:picLocks noChangeAspect="1"/>
          </p:cNvPicPr>
          <p:nvPr/>
        </p:nvPicPr>
        <p:blipFill>
          <a:blip r:embed="rId6"/>
          <a:stretch>
            <a:fillRect/>
          </a:stretch>
        </p:blipFill>
        <p:spPr>
          <a:xfrm>
            <a:off x="2618549" y="3471084"/>
            <a:ext cx="205758" cy="175275"/>
          </a:xfrm>
          <a:prstGeom prst="rect">
            <a:avLst/>
          </a:prstGeom>
        </p:spPr>
      </p:pic>
    </p:spTree>
    <p:extLst>
      <p:ext uri="{BB962C8B-B14F-4D97-AF65-F5344CB8AC3E}">
        <p14:creationId xmlns="" xmlns:p14="http://schemas.microsoft.com/office/powerpoint/2010/main" val="10596652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Sliding Window Protocol</a:t>
            </a:r>
          </a:p>
        </p:txBody>
      </p:sp>
      <p:sp>
        <p:nvSpPr>
          <p:cNvPr id="71" name="Google Shape;71;p15"/>
          <p:cNvSpPr txBox="1"/>
          <p:nvPr/>
        </p:nvSpPr>
        <p:spPr>
          <a:xfrm>
            <a:off x="127220" y="647358"/>
            <a:ext cx="8838104" cy="4493508"/>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Sliding Window Protocol</a:t>
            </a:r>
          </a:p>
          <a:p>
            <a:pPr marL="268288" lvl="2" indent="-180975" algn="just">
              <a:lnSpc>
                <a:spcPct val="150000"/>
              </a:lnSpc>
              <a:buFont typeface="Arial" panose="020B0604020202020204" pitchFamily="34" charset="0"/>
              <a:buChar char="•"/>
            </a:pPr>
            <a:r>
              <a:rPr lang="en-US" sz="1600" dirty="0" smtClean="0">
                <a:latin typeface="Cambria" panose="02040503050406030204" pitchFamily="18" charset="0"/>
                <a:ea typeface="Cambria" panose="02040503050406030204" pitchFamily="18" charset="0"/>
              </a:rPr>
              <a:t>A sliding window protocol is a feature of packet-based data transmission protocols. </a:t>
            </a:r>
          </a:p>
          <a:p>
            <a:pPr marL="268288" lvl="2" indent="-180975" algn="just">
              <a:lnSpc>
                <a:spcPct val="150000"/>
              </a:lnSpc>
              <a:buFont typeface="Arial" panose="020B0604020202020204" pitchFamily="34" charset="0"/>
              <a:buChar char="•"/>
            </a:pPr>
            <a:r>
              <a:rPr lang="en-US" sz="1600" dirty="0" smtClean="0">
                <a:latin typeface="Cambria" panose="02040503050406030204" pitchFamily="18" charset="0"/>
                <a:ea typeface="Cambria" panose="02040503050406030204" pitchFamily="18" charset="0"/>
              </a:rPr>
              <a:t>Sliding window protocols are used where </a:t>
            </a:r>
            <a:r>
              <a:rPr lang="en-US" sz="1600" b="1" dirty="0" smtClean="0">
                <a:latin typeface="Cambria" panose="02040503050406030204" pitchFamily="18" charset="0"/>
                <a:ea typeface="Cambria" panose="02040503050406030204" pitchFamily="18" charset="0"/>
              </a:rPr>
              <a:t>reliable in-order delivery of packets </a:t>
            </a:r>
            <a:r>
              <a:rPr lang="en-US" sz="1600" dirty="0" smtClean="0">
                <a:latin typeface="Cambria" panose="02040503050406030204" pitchFamily="18" charset="0"/>
                <a:ea typeface="Cambria" panose="02040503050406030204" pitchFamily="18" charset="0"/>
              </a:rPr>
              <a:t>is required, such as in the </a:t>
            </a:r>
            <a:r>
              <a:rPr lang="en-US" sz="1600" b="1" dirty="0" smtClean="0">
                <a:latin typeface="Cambria" panose="02040503050406030204" pitchFamily="18" charset="0"/>
                <a:ea typeface="Cambria" panose="02040503050406030204" pitchFamily="18" charset="0"/>
              </a:rPr>
              <a:t>data link layer </a:t>
            </a:r>
            <a:r>
              <a:rPr lang="en-US" sz="1600" dirty="0" smtClean="0">
                <a:latin typeface="Cambria" panose="02040503050406030204" pitchFamily="18" charset="0"/>
                <a:ea typeface="Cambria" panose="02040503050406030204" pitchFamily="18" charset="0"/>
              </a:rPr>
              <a:t>(OSI layer 2) as well as in the </a:t>
            </a:r>
            <a:r>
              <a:rPr lang="en-US" sz="1600" b="1" dirty="0" smtClean="0">
                <a:latin typeface="Cambria" panose="02040503050406030204" pitchFamily="18" charset="0"/>
                <a:ea typeface="Cambria" panose="02040503050406030204" pitchFamily="18" charset="0"/>
              </a:rPr>
              <a:t>Transmission Control Protocol (TCP).</a:t>
            </a:r>
          </a:p>
          <a:p>
            <a:pPr marL="268288" lvl="2" indent="-180975" algn="just">
              <a:lnSpc>
                <a:spcPct val="150000"/>
              </a:lnSpc>
              <a:buFont typeface="Arial" panose="020B0604020202020204" pitchFamily="34" charset="0"/>
              <a:buChar char="•"/>
            </a:pPr>
            <a:r>
              <a:rPr lang="en-US" sz="1600" dirty="0" smtClean="0">
                <a:latin typeface="Cambria" panose="02040503050406030204" pitchFamily="18" charset="0"/>
                <a:ea typeface="Cambria" panose="02040503050406030204" pitchFamily="18" charset="0"/>
              </a:rPr>
              <a:t>The </a:t>
            </a:r>
            <a:r>
              <a:rPr lang="en-US" sz="1600" dirty="0">
                <a:latin typeface="Cambria" panose="02040503050406030204" pitchFamily="18" charset="0"/>
                <a:ea typeface="Cambria" panose="02040503050406030204" pitchFamily="18" charset="0"/>
              </a:rPr>
              <a:t>sliding window is a technique for sending </a:t>
            </a:r>
            <a:r>
              <a:rPr lang="en-US" sz="1600" b="1" dirty="0">
                <a:latin typeface="Cambria" panose="02040503050406030204" pitchFamily="18" charset="0"/>
                <a:ea typeface="Cambria" panose="02040503050406030204" pitchFamily="18" charset="0"/>
              </a:rPr>
              <a:t>multiple frames </a:t>
            </a:r>
            <a:r>
              <a:rPr lang="en-US" sz="1600" dirty="0">
                <a:latin typeface="Cambria" panose="02040503050406030204" pitchFamily="18" charset="0"/>
                <a:ea typeface="Cambria" panose="02040503050406030204" pitchFamily="18" charset="0"/>
              </a:rPr>
              <a:t>at a time. </a:t>
            </a:r>
            <a:endParaRPr lang="en-US" sz="1600" dirty="0" smtClean="0">
              <a:latin typeface="Cambria" panose="02040503050406030204" pitchFamily="18" charset="0"/>
              <a:ea typeface="Cambria" panose="02040503050406030204" pitchFamily="18" charset="0"/>
            </a:endParaRPr>
          </a:p>
          <a:p>
            <a:pPr marL="268288" lvl="2" indent="-180975" algn="just">
              <a:lnSpc>
                <a:spcPct val="150000"/>
              </a:lnSpc>
              <a:buFont typeface="Arial" panose="020B0604020202020204" pitchFamily="34" charset="0"/>
              <a:buChar char="•"/>
            </a:pPr>
            <a:r>
              <a:rPr lang="en-US" sz="1600" dirty="0" smtClean="0">
                <a:latin typeface="Cambria" panose="02040503050406030204" pitchFamily="18" charset="0"/>
                <a:ea typeface="Cambria" panose="02040503050406030204" pitchFamily="18" charset="0"/>
              </a:rPr>
              <a:t>It </a:t>
            </a:r>
            <a:r>
              <a:rPr lang="en-US" sz="1600" dirty="0">
                <a:latin typeface="Cambria" panose="02040503050406030204" pitchFamily="18" charset="0"/>
                <a:ea typeface="Cambria" panose="02040503050406030204" pitchFamily="18" charset="0"/>
              </a:rPr>
              <a:t>controls the data packets between the two devices where reliable and gradual delivery of data frames is needed. </a:t>
            </a:r>
          </a:p>
          <a:p>
            <a:pPr marL="268288" lvl="2" indent="-180975" algn="just">
              <a:lnSpc>
                <a:spcPct val="150000"/>
              </a:lnSpc>
              <a:buFont typeface="Arial" panose="020B0604020202020204" pitchFamily="34" charset="0"/>
              <a:buChar char="•"/>
            </a:pPr>
            <a:r>
              <a:rPr lang="en-US" sz="1600" dirty="0">
                <a:latin typeface="Cambria" panose="02040503050406030204" pitchFamily="18" charset="0"/>
                <a:ea typeface="Cambria" panose="02040503050406030204" pitchFamily="18" charset="0"/>
              </a:rPr>
              <a:t>In this technique, each frame has sent from the sequence number. </a:t>
            </a:r>
            <a:r>
              <a:rPr lang="en-US" sz="1600" b="1" dirty="0">
                <a:latin typeface="Cambria" panose="02040503050406030204" pitchFamily="18" charset="0"/>
                <a:ea typeface="Cambria" panose="02040503050406030204" pitchFamily="18" charset="0"/>
              </a:rPr>
              <a:t>The sequence numbers are used to find the missing data in the receiver end. </a:t>
            </a:r>
            <a:endParaRPr lang="en-US" sz="1600" b="1" dirty="0" smtClean="0">
              <a:latin typeface="Cambria" panose="02040503050406030204" pitchFamily="18" charset="0"/>
              <a:ea typeface="Cambria" panose="02040503050406030204" pitchFamily="18" charset="0"/>
            </a:endParaRPr>
          </a:p>
          <a:p>
            <a:pPr marL="268288" lvl="2" indent="-180975" algn="just">
              <a:lnSpc>
                <a:spcPct val="150000"/>
              </a:lnSpc>
              <a:buFont typeface="Arial" panose="020B0604020202020204" pitchFamily="34" charset="0"/>
              <a:buChar char="•"/>
            </a:pPr>
            <a:r>
              <a:rPr lang="en-US" sz="1600" dirty="0" smtClean="0">
                <a:latin typeface="Cambria" panose="02040503050406030204" pitchFamily="18" charset="0"/>
                <a:ea typeface="Cambria" panose="02040503050406030204" pitchFamily="18" charset="0"/>
              </a:rPr>
              <a:t>The </a:t>
            </a:r>
            <a:r>
              <a:rPr lang="en-US" sz="1600" dirty="0">
                <a:latin typeface="Cambria" panose="02040503050406030204" pitchFamily="18" charset="0"/>
                <a:ea typeface="Cambria" panose="02040503050406030204" pitchFamily="18" charset="0"/>
              </a:rPr>
              <a:t>purpose of the sliding window technique is to avoid duplicate data, so it uses the sequence number.</a:t>
            </a:r>
            <a:endParaRPr lang="en-IN" sz="1600" dirty="0">
              <a:latin typeface="Times New Roman" pitchFamily="18" charset="0"/>
              <a:cs typeface="Times New Roman" pitchFamily="18" charset="0"/>
            </a:endParaRPr>
          </a:p>
        </p:txBody>
      </p:sp>
    </p:spTree>
    <p:extLst>
      <p:ext uri="{BB962C8B-B14F-4D97-AF65-F5344CB8AC3E}">
        <p14:creationId xmlns="" xmlns:p14="http://schemas.microsoft.com/office/powerpoint/2010/main" val="19208932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Sliding Window Protocol</a:t>
            </a:r>
          </a:p>
        </p:txBody>
      </p:sp>
      <p:pic>
        <p:nvPicPr>
          <p:cNvPr id="1026" name="Picture 2"/>
          <p:cNvPicPr>
            <a:picLocks noChangeAspect="1" noChangeArrowheads="1"/>
          </p:cNvPicPr>
          <p:nvPr/>
        </p:nvPicPr>
        <p:blipFill>
          <a:blip r:embed="rId6"/>
          <a:srcRect/>
          <a:stretch>
            <a:fillRect/>
          </a:stretch>
        </p:blipFill>
        <p:spPr bwMode="auto">
          <a:xfrm>
            <a:off x="914400" y="738188"/>
            <a:ext cx="7315200" cy="3667125"/>
          </a:xfrm>
          <a:prstGeom prst="rect">
            <a:avLst/>
          </a:prstGeom>
          <a:noFill/>
          <a:ln w="9525">
            <a:noFill/>
            <a:miter lim="800000"/>
            <a:headEnd/>
            <a:tailEnd/>
          </a:ln>
          <a:effectLst/>
        </p:spPr>
      </p:pic>
    </p:spTree>
    <p:extLst>
      <p:ext uri="{BB962C8B-B14F-4D97-AF65-F5344CB8AC3E}">
        <p14:creationId xmlns="" xmlns:p14="http://schemas.microsoft.com/office/powerpoint/2010/main" val="19208932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Sliding Window Protocol</a:t>
            </a:r>
          </a:p>
        </p:txBody>
      </p:sp>
      <p:pic>
        <p:nvPicPr>
          <p:cNvPr id="2050" name="Picture 2"/>
          <p:cNvPicPr>
            <a:picLocks noChangeAspect="1" noChangeArrowheads="1"/>
          </p:cNvPicPr>
          <p:nvPr/>
        </p:nvPicPr>
        <p:blipFill>
          <a:blip r:embed="rId6"/>
          <a:srcRect/>
          <a:stretch>
            <a:fillRect/>
          </a:stretch>
        </p:blipFill>
        <p:spPr bwMode="auto">
          <a:xfrm>
            <a:off x="923925" y="666750"/>
            <a:ext cx="7296150" cy="3810000"/>
          </a:xfrm>
          <a:prstGeom prst="rect">
            <a:avLst/>
          </a:prstGeom>
          <a:noFill/>
          <a:ln w="9525">
            <a:noFill/>
            <a:miter lim="800000"/>
            <a:headEnd/>
            <a:tailEnd/>
          </a:ln>
          <a:effectLst/>
        </p:spPr>
      </p:pic>
    </p:spTree>
    <p:extLst>
      <p:ext uri="{BB962C8B-B14F-4D97-AF65-F5344CB8AC3E}">
        <p14:creationId xmlns="" xmlns:p14="http://schemas.microsoft.com/office/powerpoint/2010/main" val="19208932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Sliding Window Protocol</a:t>
            </a:r>
          </a:p>
        </p:txBody>
      </p:sp>
      <p:pic>
        <p:nvPicPr>
          <p:cNvPr id="3074" name="Picture 2"/>
          <p:cNvPicPr>
            <a:picLocks noChangeAspect="1" noChangeArrowheads="1"/>
          </p:cNvPicPr>
          <p:nvPr/>
        </p:nvPicPr>
        <p:blipFill>
          <a:blip r:embed="rId6"/>
          <a:srcRect/>
          <a:stretch>
            <a:fillRect/>
          </a:stretch>
        </p:blipFill>
        <p:spPr bwMode="auto">
          <a:xfrm>
            <a:off x="904875" y="733425"/>
            <a:ext cx="7334250" cy="3676650"/>
          </a:xfrm>
          <a:prstGeom prst="rect">
            <a:avLst/>
          </a:prstGeom>
          <a:noFill/>
          <a:ln w="9525">
            <a:noFill/>
            <a:miter lim="800000"/>
            <a:headEnd/>
            <a:tailEnd/>
          </a:ln>
          <a:effectLst/>
        </p:spPr>
      </p:pic>
    </p:spTree>
    <p:extLst>
      <p:ext uri="{BB962C8B-B14F-4D97-AF65-F5344CB8AC3E}">
        <p14:creationId xmlns="" xmlns:p14="http://schemas.microsoft.com/office/powerpoint/2010/main" val="19208932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Sliding Window Protocol</a:t>
            </a:r>
          </a:p>
        </p:txBody>
      </p:sp>
      <p:pic>
        <p:nvPicPr>
          <p:cNvPr id="4098" name="Picture 2"/>
          <p:cNvPicPr>
            <a:picLocks noChangeAspect="1" noChangeArrowheads="1"/>
          </p:cNvPicPr>
          <p:nvPr/>
        </p:nvPicPr>
        <p:blipFill>
          <a:blip r:embed="rId6"/>
          <a:srcRect/>
          <a:stretch>
            <a:fillRect/>
          </a:stretch>
        </p:blipFill>
        <p:spPr bwMode="auto">
          <a:xfrm>
            <a:off x="933450" y="681038"/>
            <a:ext cx="7277100" cy="3781425"/>
          </a:xfrm>
          <a:prstGeom prst="rect">
            <a:avLst/>
          </a:prstGeom>
          <a:noFill/>
          <a:ln w="9525">
            <a:noFill/>
            <a:miter lim="800000"/>
            <a:headEnd/>
            <a:tailEnd/>
          </a:ln>
          <a:effectLst/>
        </p:spPr>
      </p:pic>
    </p:spTree>
    <p:extLst>
      <p:ext uri="{BB962C8B-B14F-4D97-AF65-F5344CB8AC3E}">
        <p14:creationId xmlns="" xmlns:p14="http://schemas.microsoft.com/office/powerpoint/2010/main" val="19208932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Sliding Window Protocol</a:t>
            </a:r>
          </a:p>
        </p:txBody>
      </p:sp>
      <p:pic>
        <p:nvPicPr>
          <p:cNvPr id="5122" name="Picture 2"/>
          <p:cNvPicPr>
            <a:picLocks noChangeAspect="1" noChangeArrowheads="1"/>
          </p:cNvPicPr>
          <p:nvPr/>
        </p:nvPicPr>
        <p:blipFill>
          <a:blip r:embed="rId6"/>
          <a:srcRect/>
          <a:stretch>
            <a:fillRect/>
          </a:stretch>
        </p:blipFill>
        <p:spPr bwMode="auto">
          <a:xfrm>
            <a:off x="952500" y="700088"/>
            <a:ext cx="7239000" cy="3743325"/>
          </a:xfrm>
          <a:prstGeom prst="rect">
            <a:avLst/>
          </a:prstGeom>
          <a:noFill/>
          <a:ln w="9525">
            <a:noFill/>
            <a:miter lim="800000"/>
            <a:headEnd/>
            <a:tailEnd/>
          </a:ln>
          <a:effectLst/>
        </p:spPr>
      </p:pic>
    </p:spTree>
    <p:extLst>
      <p:ext uri="{BB962C8B-B14F-4D97-AF65-F5344CB8AC3E}">
        <p14:creationId xmlns="" xmlns:p14="http://schemas.microsoft.com/office/powerpoint/2010/main" val="1920893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Introduction to Transport Layer</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99642" y="688588"/>
            <a:ext cx="8937266" cy="2908458"/>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A high level of error recovery is also provided in this layer.</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This layer ensures, that packets are delivered error free, in sequence and with no losses or duplications.</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IN" sz="1600" dirty="0">
                <a:latin typeface="Times New Roman" pitchFamily="18" charset="0"/>
                <a:cs typeface="Times New Roman" pitchFamily="18" charset="0"/>
              </a:rPr>
              <a:t>Transport layer requires transport layer address called a port number for selecting among multiple processes running on the destination host. </a:t>
            </a:r>
          </a:p>
          <a:p>
            <a:pPr marL="271463" lvl="2" indent="-200025" algn="just">
              <a:buFont typeface="Arial" panose="020B0604020202020204" pitchFamily="34" charset="0"/>
              <a:buChar char="•"/>
            </a:pPr>
            <a:endParaRPr lang="en-IN" sz="1600" dirty="0">
              <a:latin typeface="Times New Roman" pitchFamily="18" charset="0"/>
              <a:cs typeface="Times New Roman" pitchFamily="18" charset="0"/>
            </a:endParaRPr>
          </a:p>
          <a:p>
            <a:pPr marL="271463" lvl="2" indent="-200025" algn="just">
              <a:buFont typeface="Arial" panose="020B0604020202020204" pitchFamily="34" charset="0"/>
              <a:buChar char="•"/>
            </a:pPr>
            <a:r>
              <a:rPr lang="en-US" sz="1600" dirty="0">
                <a:latin typeface="Times New Roman" pitchFamily="18" charset="0"/>
                <a:cs typeface="Times New Roman" pitchFamily="18" charset="0"/>
              </a:rPr>
              <a:t>The Internet Assigned Number Authority (IANA) has divided the port number into three ranges. They are</a:t>
            </a:r>
            <a:endParaRPr lang="en-IN" sz="1600" dirty="0">
              <a:latin typeface="Times New Roman" pitchFamily="18" charset="0"/>
              <a:cs typeface="Times New Roman" pitchFamily="18" charset="0"/>
            </a:endParaRP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p:txBody>
      </p:sp>
      <p:graphicFrame>
        <p:nvGraphicFramePr>
          <p:cNvPr id="3" name="Table 3">
            <a:extLst>
              <a:ext uri="{FF2B5EF4-FFF2-40B4-BE49-F238E27FC236}">
                <a16:creationId xmlns="" xmlns:a16="http://schemas.microsoft.com/office/drawing/2014/main" id="{3C4D14F5-5D2A-C658-65D9-6D3843DC9C43}"/>
              </a:ext>
            </a:extLst>
          </p:cNvPr>
          <p:cNvGraphicFramePr>
            <a:graphicFrameLocks noGrp="1"/>
          </p:cNvGraphicFramePr>
          <p:nvPr>
            <p:extLst>
              <p:ext uri="{D42A27DB-BD31-4B8C-83A1-F6EECF244321}">
                <p14:modId xmlns="" xmlns:p14="http://schemas.microsoft.com/office/powerpoint/2010/main" val="2242831097"/>
              </p:ext>
            </p:extLst>
          </p:nvPr>
        </p:nvGraphicFramePr>
        <p:xfrm>
          <a:off x="798285" y="3441452"/>
          <a:ext cx="7368477" cy="1463040"/>
        </p:xfrm>
        <a:graphic>
          <a:graphicData uri="http://schemas.openxmlformats.org/drawingml/2006/table">
            <a:tbl>
              <a:tblPr firstRow="1" bandRow="1">
                <a:tableStyleId>{5C22544A-7EE6-4342-B048-85BDC9FD1C3A}</a:tableStyleId>
              </a:tblPr>
              <a:tblGrid>
                <a:gridCol w="491232">
                  <a:extLst>
                    <a:ext uri="{9D8B030D-6E8A-4147-A177-3AD203B41FA5}">
                      <a16:colId xmlns="" xmlns:a16="http://schemas.microsoft.com/office/drawing/2014/main" val="4189401627"/>
                    </a:ext>
                  </a:extLst>
                </a:gridCol>
                <a:gridCol w="1789487">
                  <a:extLst>
                    <a:ext uri="{9D8B030D-6E8A-4147-A177-3AD203B41FA5}">
                      <a16:colId xmlns="" xmlns:a16="http://schemas.microsoft.com/office/drawing/2014/main" val="1602221424"/>
                    </a:ext>
                  </a:extLst>
                </a:gridCol>
                <a:gridCol w="1736855">
                  <a:extLst>
                    <a:ext uri="{9D8B030D-6E8A-4147-A177-3AD203B41FA5}">
                      <a16:colId xmlns="" xmlns:a16="http://schemas.microsoft.com/office/drawing/2014/main" val="1412051496"/>
                    </a:ext>
                  </a:extLst>
                </a:gridCol>
                <a:gridCol w="3350903">
                  <a:extLst>
                    <a:ext uri="{9D8B030D-6E8A-4147-A177-3AD203B41FA5}">
                      <a16:colId xmlns="" xmlns:a16="http://schemas.microsoft.com/office/drawing/2014/main" val="3471660422"/>
                    </a:ext>
                  </a:extLst>
                </a:gridCol>
              </a:tblGrid>
              <a:tr h="254197">
                <a:tc>
                  <a:txBody>
                    <a:bodyPr/>
                    <a:lstStyle/>
                    <a:p>
                      <a:pPr algn="ctr"/>
                      <a:r>
                        <a:rPr lang="en-IN" sz="1200" dirty="0">
                          <a:solidFill>
                            <a:schemeClr val="tx1"/>
                          </a:solidFill>
                          <a:latin typeface="Cambria" panose="02040503050406030204" pitchFamily="18" charset="0"/>
                          <a:ea typeface="Cambria" panose="02040503050406030204" pitchFamily="18"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200" dirty="0">
                          <a:solidFill>
                            <a:schemeClr val="tx1"/>
                          </a:solidFill>
                          <a:latin typeface="Cambria" panose="02040503050406030204" pitchFamily="18" charset="0"/>
                          <a:ea typeface="Cambria" panose="02040503050406030204" pitchFamily="18" charset="0"/>
                        </a:rPr>
                        <a:t>Port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200" dirty="0">
                          <a:solidFill>
                            <a:schemeClr val="tx1"/>
                          </a:solidFill>
                          <a:latin typeface="Cambria" panose="02040503050406030204" pitchFamily="18" charset="0"/>
                          <a:ea typeface="Cambria" panose="02040503050406030204" pitchFamily="18" charset="0"/>
                        </a:rPr>
                        <a:t>Range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200" dirty="0">
                          <a:solidFill>
                            <a:schemeClr val="tx1"/>
                          </a:solidFill>
                          <a:latin typeface="Cambria" panose="02040503050406030204" pitchFamily="18" charset="0"/>
                          <a:ea typeface="Cambria" panose="02040503050406030204" pitchFamily="18" charset="0"/>
                        </a:rPr>
                        <a:t>Remarks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4198831853"/>
                  </a:ext>
                </a:extLst>
              </a:tr>
              <a:tr h="254197">
                <a:tc>
                  <a:txBody>
                    <a:bodyPr/>
                    <a:lstStyle/>
                    <a:p>
                      <a:pPr algn="ctr"/>
                      <a:r>
                        <a:rPr lang="en-IN" sz="1200" dirty="0">
                          <a:solidFill>
                            <a:schemeClr val="tx1"/>
                          </a:solidFill>
                          <a:latin typeface="Cambria" panose="02040503050406030204" pitchFamily="18" charset="0"/>
                          <a:ea typeface="Cambria" panose="020405030504060302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200" dirty="0">
                          <a:solidFill>
                            <a:schemeClr val="tx1"/>
                          </a:solidFill>
                          <a:latin typeface="Cambria" panose="02040503050406030204" pitchFamily="18" charset="0"/>
                          <a:ea typeface="Cambria" panose="02040503050406030204" pitchFamily="18" charset="0"/>
                        </a:rPr>
                        <a:t>Well Known 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200" dirty="0">
                          <a:solidFill>
                            <a:schemeClr val="tx1"/>
                          </a:solidFill>
                          <a:latin typeface="Cambria" panose="02040503050406030204" pitchFamily="18" charset="0"/>
                          <a:ea typeface="Cambria" panose="02040503050406030204" pitchFamily="18" charset="0"/>
                        </a:rPr>
                        <a:t>0 to 1023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IN" sz="1200" dirty="0">
                          <a:solidFill>
                            <a:schemeClr val="tx1"/>
                          </a:solidFill>
                          <a:latin typeface="Cambria" panose="02040503050406030204" pitchFamily="18" charset="0"/>
                          <a:ea typeface="Cambria" panose="02040503050406030204" pitchFamily="18" charset="0"/>
                        </a:rPr>
                        <a:t>Assigned and controlled by IANA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475814909"/>
                  </a:ext>
                </a:extLst>
              </a:tr>
              <a:tr h="423661">
                <a:tc>
                  <a:txBody>
                    <a:bodyPr/>
                    <a:lstStyle/>
                    <a:p>
                      <a:pPr algn="ctr"/>
                      <a:r>
                        <a:rPr lang="en-IN" sz="1200" dirty="0">
                          <a:solidFill>
                            <a:schemeClr val="tx1"/>
                          </a:solidFill>
                          <a:latin typeface="Cambria" panose="02040503050406030204" pitchFamily="18" charset="0"/>
                          <a:ea typeface="Cambria" panose="020405030504060302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200" dirty="0">
                          <a:solidFill>
                            <a:schemeClr val="tx1"/>
                          </a:solidFill>
                          <a:latin typeface="Cambria" panose="02040503050406030204" pitchFamily="18" charset="0"/>
                          <a:ea typeface="Cambria" panose="02040503050406030204" pitchFamily="18" charset="0"/>
                        </a:rPr>
                        <a:t>Registered 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200" dirty="0">
                          <a:solidFill>
                            <a:schemeClr val="tx1"/>
                          </a:solidFill>
                          <a:latin typeface="Cambria" panose="02040503050406030204" pitchFamily="18" charset="0"/>
                          <a:ea typeface="Cambria" panose="02040503050406030204" pitchFamily="18" charset="0"/>
                        </a:rPr>
                        <a:t>1024 to 49151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IN" sz="1200" dirty="0">
                          <a:solidFill>
                            <a:schemeClr val="tx1"/>
                          </a:solidFill>
                          <a:latin typeface="Cambria" panose="02040503050406030204" pitchFamily="18" charset="0"/>
                          <a:ea typeface="Cambria" panose="02040503050406030204" pitchFamily="18" charset="0"/>
                        </a:rPr>
                        <a:t>Not assigned and controlled by IANA. Only registered to prevent duplication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383050699"/>
                  </a:ext>
                </a:extLst>
              </a:tr>
              <a:tr h="343636">
                <a:tc>
                  <a:txBody>
                    <a:bodyPr/>
                    <a:lstStyle/>
                    <a:p>
                      <a:pPr algn="ctr"/>
                      <a:r>
                        <a:rPr lang="en-IN" sz="1200" dirty="0">
                          <a:solidFill>
                            <a:schemeClr val="tx1"/>
                          </a:solidFill>
                          <a:latin typeface="Cambria" panose="02040503050406030204" pitchFamily="18" charset="0"/>
                          <a:ea typeface="Cambria" panose="020405030504060302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200" dirty="0">
                          <a:solidFill>
                            <a:schemeClr val="tx1"/>
                          </a:solidFill>
                          <a:latin typeface="Cambria" panose="02040503050406030204" pitchFamily="18" charset="0"/>
                          <a:ea typeface="Cambria" panose="02040503050406030204" pitchFamily="18" charset="0"/>
                        </a:rPr>
                        <a:t>Dynamic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200" dirty="0">
                          <a:solidFill>
                            <a:schemeClr val="tx1"/>
                          </a:solidFill>
                          <a:latin typeface="Cambria" panose="02040503050406030204" pitchFamily="18" charset="0"/>
                          <a:ea typeface="Cambria" panose="02040503050406030204" pitchFamily="18" charset="0"/>
                        </a:rPr>
                        <a:t>49152 to 65535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IN" sz="1200" dirty="0">
                          <a:solidFill>
                            <a:schemeClr val="tx1"/>
                          </a:solidFill>
                          <a:latin typeface="Cambria" panose="02040503050406030204" pitchFamily="18" charset="0"/>
                          <a:ea typeface="Cambria" panose="02040503050406030204" pitchFamily="18" charset="0"/>
                        </a:rPr>
                        <a:t>Neither controlled nor registered. Used by any 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743727789"/>
                  </a:ext>
                </a:extLst>
              </a:tr>
            </a:tbl>
          </a:graphicData>
        </a:graphic>
      </p:graphicFrame>
    </p:spTree>
    <p:extLst>
      <p:ext uri="{BB962C8B-B14F-4D97-AF65-F5344CB8AC3E}">
        <p14:creationId xmlns="" xmlns:p14="http://schemas.microsoft.com/office/powerpoint/2010/main" val="586846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Go-back-N ARQ</a:t>
            </a:r>
          </a:p>
        </p:txBody>
      </p:sp>
      <p:sp>
        <p:nvSpPr>
          <p:cNvPr id="9" name="Content Placeholder 2">
            <a:extLst>
              <a:ext uri="{FF2B5EF4-FFF2-40B4-BE49-F238E27FC236}">
                <a16:creationId xmlns="" xmlns:a16="http://schemas.microsoft.com/office/drawing/2014/main" id="{FADA47D5-C155-765F-B6C3-E5E2AE05F594}"/>
              </a:ext>
            </a:extLst>
          </p:cNvPr>
          <p:cNvSpPr txBox="1">
            <a:spLocks/>
          </p:cNvSpPr>
          <p:nvPr/>
        </p:nvSpPr>
        <p:spPr>
          <a:xfrm>
            <a:off x="98386" y="769503"/>
            <a:ext cx="4285791" cy="4192924"/>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1800" dirty="0">
              <a:solidFill>
                <a:srgbClr val="212121"/>
              </a:solidFill>
              <a:latin typeface="Roboto Condensed"/>
            </a:endParaRPr>
          </a:p>
          <a:p>
            <a:pPr marL="342900" lvl="1" indent="0">
              <a:buNone/>
            </a:pPr>
            <a:endParaRPr lang="en-US" sz="1500" dirty="0">
              <a:solidFill>
                <a:srgbClr val="212121"/>
              </a:solidFill>
              <a:latin typeface="Roboto Condensed"/>
            </a:endParaRPr>
          </a:p>
        </p:txBody>
      </p:sp>
      <p:sp>
        <p:nvSpPr>
          <p:cNvPr id="4" name="Content Placeholder 2">
            <a:extLst>
              <a:ext uri="{FF2B5EF4-FFF2-40B4-BE49-F238E27FC236}">
                <a16:creationId xmlns="" xmlns:a16="http://schemas.microsoft.com/office/drawing/2014/main" id="{78A5CD14-5413-91C9-AECA-E36BFE89590B}"/>
              </a:ext>
            </a:extLst>
          </p:cNvPr>
          <p:cNvSpPr txBox="1">
            <a:spLocks/>
          </p:cNvSpPr>
          <p:nvPr/>
        </p:nvSpPr>
        <p:spPr>
          <a:xfrm>
            <a:off x="98386" y="716163"/>
            <a:ext cx="3407063" cy="4192924"/>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835" indent="-198835" defTabSz="685800">
              <a:spcBef>
                <a:spcPts val="750"/>
              </a:spcBef>
              <a:defRPr/>
            </a:pPr>
            <a:r>
              <a:rPr lang="en-IN" sz="1800" dirty="0">
                <a:solidFill>
                  <a:srgbClr val="673BBA"/>
                </a:solidFill>
                <a:latin typeface="Cambria" panose="02040503050406030204" pitchFamily="18" charset="0"/>
                <a:ea typeface="Cambria" panose="02040503050406030204" pitchFamily="18" charset="0"/>
              </a:rPr>
              <a:t>Go – Back – N ARQ </a:t>
            </a:r>
            <a:r>
              <a:rPr lang="en-IN" sz="1800" dirty="0">
                <a:solidFill>
                  <a:srgbClr val="212121"/>
                </a:solidFill>
                <a:latin typeface="Cambria" panose="02040503050406030204" pitchFamily="18" charset="0"/>
                <a:ea typeface="Cambria" panose="02040503050406030204" pitchFamily="18" charset="0"/>
              </a:rPr>
              <a:t>provides for sending </a:t>
            </a:r>
            <a:r>
              <a:rPr lang="en-IN" sz="1800" dirty="0">
                <a:solidFill>
                  <a:srgbClr val="673BBA"/>
                </a:solidFill>
                <a:latin typeface="Cambria" panose="02040503050406030204" pitchFamily="18" charset="0"/>
                <a:ea typeface="Cambria" panose="02040503050406030204" pitchFamily="18" charset="0"/>
              </a:rPr>
              <a:t>multiple frames </a:t>
            </a:r>
            <a:r>
              <a:rPr lang="en-IN" sz="1800" dirty="0">
                <a:solidFill>
                  <a:srgbClr val="212121"/>
                </a:solidFill>
                <a:latin typeface="Cambria" panose="02040503050406030204" pitchFamily="18" charset="0"/>
                <a:ea typeface="Cambria" panose="02040503050406030204" pitchFamily="18" charset="0"/>
              </a:rPr>
              <a:t>before receiving the acknowledgement for the first frame. </a:t>
            </a:r>
          </a:p>
          <a:p>
            <a:pPr marL="198835" indent="-198835" defTabSz="685800">
              <a:spcBef>
                <a:spcPts val="750"/>
              </a:spcBef>
              <a:defRPr/>
            </a:pPr>
            <a:r>
              <a:rPr lang="en-IN" sz="1800" dirty="0">
                <a:solidFill>
                  <a:srgbClr val="212121"/>
                </a:solidFill>
                <a:latin typeface="Cambria" panose="02040503050406030204" pitchFamily="18" charset="0"/>
                <a:ea typeface="Cambria" panose="02040503050406030204" pitchFamily="18" charset="0"/>
              </a:rPr>
              <a:t>It uses the concept of </a:t>
            </a:r>
            <a:r>
              <a:rPr lang="en-IN" sz="1800" dirty="0">
                <a:solidFill>
                  <a:srgbClr val="673BBA"/>
                </a:solidFill>
                <a:latin typeface="Cambria" panose="02040503050406030204" pitchFamily="18" charset="0"/>
                <a:ea typeface="Cambria" panose="02040503050406030204" pitchFamily="18" charset="0"/>
              </a:rPr>
              <a:t>sliding window</a:t>
            </a:r>
            <a:r>
              <a:rPr lang="en-IN" sz="1800" dirty="0">
                <a:solidFill>
                  <a:srgbClr val="212121"/>
                </a:solidFill>
                <a:latin typeface="Cambria" panose="02040503050406030204" pitchFamily="18" charset="0"/>
                <a:ea typeface="Cambria" panose="02040503050406030204" pitchFamily="18" charset="0"/>
              </a:rPr>
              <a:t>, and so is also called </a:t>
            </a:r>
            <a:r>
              <a:rPr lang="en-IN" sz="1800" dirty="0">
                <a:solidFill>
                  <a:srgbClr val="673BBA"/>
                </a:solidFill>
                <a:latin typeface="Cambria" panose="02040503050406030204" pitchFamily="18" charset="0"/>
                <a:ea typeface="Cambria" panose="02040503050406030204" pitchFamily="18" charset="0"/>
              </a:rPr>
              <a:t>sliding window protocol</a:t>
            </a:r>
            <a:r>
              <a:rPr lang="en-IN" sz="1800" dirty="0">
                <a:solidFill>
                  <a:srgbClr val="212121"/>
                </a:solidFill>
                <a:latin typeface="Cambria" panose="02040503050406030204" pitchFamily="18" charset="0"/>
                <a:ea typeface="Cambria" panose="02040503050406030204" pitchFamily="18" charset="0"/>
              </a:rPr>
              <a:t>. </a:t>
            </a:r>
          </a:p>
          <a:p>
            <a:pPr marL="198835" indent="-198835" defTabSz="685800">
              <a:spcBef>
                <a:spcPts val="750"/>
              </a:spcBef>
              <a:defRPr/>
            </a:pPr>
            <a:r>
              <a:rPr lang="en-IN" sz="1800" dirty="0">
                <a:solidFill>
                  <a:srgbClr val="212121"/>
                </a:solidFill>
                <a:latin typeface="Cambria" panose="02040503050406030204" pitchFamily="18" charset="0"/>
                <a:ea typeface="Cambria" panose="02040503050406030204" pitchFamily="18" charset="0"/>
              </a:rPr>
              <a:t>The frames are </a:t>
            </a:r>
            <a:r>
              <a:rPr lang="en-IN" sz="1800" dirty="0">
                <a:solidFill>
                  <a:srgbClr val="673BBA"/>
                </a:solidFill>
                <a:latin typeface="Cambria" panose="02040503050406030204" pitchFamily="18" charset="0"/>
                <a:ea typeface="Cambria" panose="02040503050406030204" pitchFamily="18" charset="0"/>
              </a:rPr>
              <a:t>sequentially numbered</a:t>
            </a:r>
            <a:r>
              <a:rPr lang="en-IN" sz="1800" dirty="0">
                <a:solidFill>
                  <a:srgbClr val="212121"/>
                </a:solidFill>
                <a:latin typeface="Cambria" panose="02040503050406030204" pitchFamily="18" charset="0"/>
                <a:ea typeface="Cambria" panose="02040503050406030204" pitchFamily="18" charset="0"/>
              </a:rPr>
              <a:t> and a finite number of frames are sent. </a:t>
            </a:r>
          </a:p>
          <a:p>
            <a:pPr marL="198835" indent="-198835" defTabSz="685800">
              <a:spcBef>
                <a:spcPts val="750"/>
              </a:spcBef>
              <a:defRPr/>
            </a:pPr>
            <a:r>
              <a:rPr lang="en-IN" sz="1800" dirty="0">
                <a:solidFill>
                  <a:srgbClr val="212121"/>
                </a:solidFill>
                <a:latin typeface="Cambria" panose="02040503050406030204" pitchFamily="18" charset="0"/>
                <a:ea typeface="Cambria" panose="02040503050406030204" pitchFamily="18" charset="0"/>
              </a:rPr>
              <a:t>If the </a:t>
            </a:r>
            <a:r>
              <a:rPr lang="en-IN" sz="1800" dirty="0">
                <a:solidFill>
                  <a:srgbClr val="673BBA"/>
                </a:solidFill>
                <a:latin typeface="Cambria" panose="02040503050406030204" pitchFamily="18" charset="0"/>
                <a:ea typeface="Cambria" panose="02040503050406030204" pitchFamily="18" charset="0"/>
              </a:rPr>
              <a:t>acknowledgement</a:t>
            </a:r>
            <a:r>
              <a:rPr lang="en-IN" sz="1800" dirty="0">
                <a:solidFill>
                  <a:srgbClr val="212121"/>
                </a:solidFill>
                <a:latin typeface="Cambria" panose="02040503050406030204" pitchFamily="18" charset="0"/>
                <a:ea typeface="Cambria" panose="02040503050406030204" pitchFamily="18" charset="0"/>
              </a:rPr>
              <a:t> of a frame is </a:t>
            </a:r>
            <a:r>
              <a:rPr lang="en-IN" sz="1800" dirty="0">
                <a:solidFill>
                  <a:srgbClr val="673BBA"/>
                </a:solidFill>
                <a:latin typeface="Cambria" panose="02040503050406030204" pitchFamily="18" charset="0"/>
                <a:ea typeface="Cambria" panose="02040503050406030204" pitchFamily="18" charset="0"/>
              </a:rPr>
              <a:t>not received </a:t>
            </a:r>
            <a:r>
              <a:rPr lang="en-IN" sz="1800" dirty="0">
                <a:solidFill>
                  <a:srgbClr val="212121"/>
                </a:solidFill>
                <a:latin typeface="Cambria" panose="02040503050406030204" pitchFamily="18" charset="0"/>
                <a:ea typeface="Cambria" panose="02040503050406030204" pitchFamily="18" charset="0"/>
              </a:rPr>
              <a:t>within timeout period, all frames starting from that frame are </a:t>
            </a:r>
            <a:r>
              <a:rPr lang="en-IN" sz="1800" dirty="0">
                <a:solidFill>
                  <a:srgbClr val="673BBA"/>
                </a:solidFill>
                <a:latin typeface="Cambria" panose="02040503050406030204" pitchFamily="18" charset="0"/>
                <a:ea typeface="Cambria" panose="02040503050406030204" pitchFamily="18" charset="0"/>
              </a:rPr>
              <a:t>retransmitted</a:t>
            </a:r>
            <a:r>
              <a:rPr lang="en-IN" sz="1800" dirty="0">
                <a:solidFill>
                  <a:srgbClr val="212121"/>
                </a:solidFill>
                <a:latin typeface="Cambria" panose="02040503050406030204" pitchFamily="18" charset="0"/>
                <a:ea typeface="Cambria" panose="02040503050406030204" pitchFamily="18" charset="0"/>
              </a:rPr>
              <a:t>.</a:t>
            </a:r>
          </a:p>
        </p:txBody>
      </p:sp>
      <p:pic>
        <p:nvPicPr>
          <p:cNvPr id="5" name="Picture 2" descr="Sliding Window Protocol | Set 2 (Receiver Side) - GeeksforGeeks">
            <a:extLst>
              <a:ext uri="{FF2B5EF4-FFF2-40B4-BE49-F238E27FC236}">
                <a16:creationId xmlns="" xmlns:a16="http://schemas.microsoft.com/office/drawing/2014/main" id="{4E18FE80-324B-7700-699D-FBF7AC9ADE77}"/>
              </a:ext>
            </a:extLst>
          </p:cNvPr>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3492720" y="724703"/>
            <a:ext cx="5638552" cy="325278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2556866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Go back N ARQ</a:t>
            </a:r>
          </a:p>
        </p:txBody>
      </p:sp>
      <p:sp>
        <p:nvSpPr>
          <p:cNvPr id="71" name="Google Shape;71;p15"/>
          <p:cNvSpPr txBox="1"/>
          <p:nvPr/>
        </p:nvSpPr>
        <p:spPr>
          <a:xfrm>
            <a:off x="127222" y="705414"/>
            <a:ext cx="2942550" cy="1815851"/>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Working of Go back N ARQ</a:t>
            </a:r>
          </a:p>
          <a:p>
            <a:pPr marL="268288" lvl="2" indent="-180975" algn="just">
              <a:buFont typeface="Arial" panose="020B0604020202020204" pitchFamily="34" charset="0"/>
              <a:buChar char="•"/>
            </a:pPr>
            <a:r>
              <a:rPr lang="en-US" sz="1500" dirty="0">
                <a:latin typeface="Times New Roman" pitchFamily="18" charset="0"/>
                <a:cs typeface="Times New Roman" pitchFamily="18" charset="0"/>
              </a:rPr>
              <a:t>Firstly, the sender will send the first four frames to the receiver, i.e., 0,1,2,3, and now the sender is expected to receive the acknowledgment of the 0th frame.</a:t>
            </a:r>
          </a:p>
        </p:txBody>
      </p:sp>
      <p:pic>
        <p:nvPicPr>
          <p:cNvPr id="2" name="Picture 1">
            <a:extLst>
              <a:ext uri="{FF2B5EF4-FFF2-40B4-BE49-F238E27FC236}">
                <a16:creationId xmlns="" xmlns:a16="http://schemas.microsoft.com/office/drawing/2014/main" id="{C5896869-0476-CC97-10FC-A4DD4E39F75B}"/>
              </a:ext>
            </a:extLst>
          </p:cNvPr>
          <p:cNvPicPr>
            <a:picLocks noChangeAspect="1"/>
          </p:cNvPicPr>
          <p:nvPr/>
        </p:nvPicPr>
        <p:blipFill rotWithShape="1">
          <a:blip r:embed="rId6"/>
          <a:srcRect l="1120" t="2682" r="1925" b="2655"/>
          <a:stretch/>
        </p:blipFill>
        <p:spPr>
          <a:xfrm>
            <a:off x="3255876" y="997512"/>
            <a:ext cx="5636707" cy="2670628"/>
          </a:xfrm>
          <a:prstGeom prst="rect">
            <a:avLst/>
          </a:prstGeom>
        </p:spPr>
      </p:pic>
    </p:spTree>
    <p:extLst>
      <p:ext uri="{BB962C8B-B14F-4D97-AF65-F5344CB8AC3E}">
        <p14:creationId xmlns="" xmlns:p14="http://schemas.microsoft.com/office/powerpoint/2010/main" val="6071881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Go back N ARQ</a:t>
            </a:r>
          </a:p>
        </p:txBody>
      </p:sp>
      <p:sp>
        <p:nvSpPr>
          <p:cNvPr id="71" name="Google Shape;71;p15"/>
          <p:cNvSpPr txBox="1"/>
          <p:nvPr/>
        </p:nvSpPr>
        <p:spPr>
          <a:xfrm>
            <a:off x="127222" y="705414"/>
            <a:ext cx="2949808" cy="1354187"/>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Working of Go back N ARQ</a:t>
            </a:r>
          </a:p>
          <a:p>
            <a:pPr marL="268288" lvl="2" indent="-180975" algn="just">
              <a:buFont typeface="Arial" panose="020B0604020202020204" pitchFamily="34" charset="0"/>
              <a:buChar char="•"/>
            </a:pPr>
            <a:r>
              <a:rPr lang="en-US" sz="1500" dirty="0">
                <a:latin typeface="Times New Roman" pitchFamily="18" charset="0"/>
                <a:cs typeface="Times New Roman" pitchFamily="18" charset="0"/>
              </a:rPr>
              <a:t>Let's assume that the receiver has sent the acknowledgment for the 0 frame, and the receiver has successfully received it.</a:t>
            </a:r>
          </a:p>
        </p:txBody>
      </p:sp>
      <p:pic>
        <p:nvPicPr>
          <p:cNvPr id="3" name="Picture 2">
            <a:extLst>
              <a:ext uri="{FF2B5EF4-FFF2-40B4-BE49-F238E27FC236}">
                <a16:creationId xmlns="" xmlns:a16="http://schemas.microsoft.com/office/drawing/2014/main" id="{F7094799-1423-EADC-3B1C-34187E891AFF}"/>
              </a:ext>
            </a:extLst>
          </p:cNvPr>
          <p:cNvPicPr>
            <a:picLocks noChangeAspect="1"/>
          </p:cNvPicPr>
          <p:nvPr/>
        </p:nvPicPr>
        <p:blipFill rotWithShape="1">
          <a:blip r:embed="rId6"/>
          <a:srcRect l="900" t="4191" r="1932" b="2182"/>
          <a:stretch/>
        </p:blipFill>
        <p:spPr>
          <a:xfrm>
            <a:off x="3085487" y="1020022"/>
            <a:ext cx="5931292" cy="3103430"/>
          </a:xfrm>
          <a:prstGeom prst="rect">
            <a:avLst/>
          </a:prstGeom>
        </p:spPr>
      </p:pic>
    </p:spTree>
    <p:extLst>
      <p:ext uri="{BB962C8B-B14F-4D97-AF65-F5344CB8AC3E}">
        <p14:creationId xmlns="" xmlns:p14="http://schemas.microsoft.com/office/powerpoint/2010/main" val="8704475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Go back N ARQ</a:t>
            </a:r>
          </a:p>
        </p:txBody>
      </p:sp>
      <p:sp>
        <p:nvSpPr>
          <p:cNvPr id="71" name="Google Shape;71;p15"/>
          <p:cNvSpPr txBox="1"/>
          <p:nvPr/>
        </p:nvSpPr>
        <p:spPr>
          <a:xfrm>
            <a:off x="127222" y="705414"/>
            <a:ext cx="2949808" cy="1354187"/>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Working of Go back N ARQ</a:t>
            </a:r>
          </a:p>
          <a:p>
            <a:pPr marL="268288" lvl="2" indent="-180975" algn="just">
              <a:buFont typeface="Arial" panose="020B0604020202020204" pitchFamily="34" charset="0"/>
              <a:buChar char="•"/>
            </a:pPr>
            <a:r>
              <a:rPr lang="en-US" sz="1500" dirty="0">
                <a:latin typeface="Times New Roman" pitchFamily="18" charset="0"/>
                <a:cs typeface="Times New Roman" pitchFamily="18" charset="0"/>
              </a:rPr>
              <a:t>The sender will then send the next frame, i.e., 4, and the window slides containing four frames (1,2,3,4).</a:t>
            </a:r>
          </a:p>
        </p:txBody>
      </p:sp>
      <p:pic>
        <p:nvPicPr>
          <p:cNvPr id="2" name="Picture 1">
            <a:extLst>
              <a:ext uri="{FF2B5EF4-FFF2-40B4-BE49-F238E27FC236}">
                <a16:creationId xmlns="" xmlns:a16="http://schemas.microsoft.com/office/drawing/2014/main" id="{A2E9723D-5128-9D57-8602-CA14DF3E56F6}"/>
              </a:ext>
            </a:extLst>
          </p:cNvPr>
          <p:cNvPicPr>
            <a:picLocks noChangeAspect="1"/>
          </p:cNvPicPr>
          <p:nvPr/>
        </p:nvPicPr>
        <p:blipFill rotWithShape="1">
          <a:blip r:embed="rId6"/>
          <a:srcRect l="912" t="3065" r="2543" b="3010"/>
          <a:stretch/>
        </p:blipFill>
        <p:spPr>
          <a:xfrm>
            <a:off x="3085486" y="1015079"/>
            <a:ext cx="5939748" cy="3113315"/>
          </a:xfrm>
          <a:prstGeom prst="rect">
            <a:avLst/>
          </a:prstGeom>
        </p:spPr>
      </p:pic>
    </p:spTree>
    <p:extLst>
      <p:ext uri="{BB962C8B-B14F-4D97-AF65-F5344CB8AC3E}">
        <p14:creationId xmlns="" xmlns:p14="http://schemas.microsoft.com/office/powerpoint/2010/main" val="3523247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Go back N ARQ</a:t>
            </a:r>
          </a:p>
        </p:txBody>
      </p:sp>
      <p:sp>
        <p:nvSpPr>
          <p:cNvPr id="71" name="Google Shape;71;p15"/>
          <p:cNvSpPr txBox="1"/>
          <p:nvPr/>
        </p:nvSpPr>
        <p:spPr>
          <a:xfrm>
            <a:off x="127221" y="705414"/>
            <a:ext cx="2935293" cy="2277516"/>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Working of Go back N ARQ</a:t>
            </a:r>
          </a:p>
          <a:p>
            <a:pPr marL="268288" lvl="2" indent="-180975" algn="just">
              <a:buFont typeface="Arial" panose="020B0604020202020204" pitchFamily="34" charset="0"/>
              <a:buChar char="•"/>
            </a:pPr>
            <a:r>
              <a:rPr lang="en-US" sz="1500" dirty="0">
                <a:latin typeface="Times New Roman" pitchFamily="18" charset="0"/>
                <a:cs typeface="Times New Roman" pitchFamily="18" charset="0"/>
              </a:rPr>
              <a:t>The receiver will then send the acknowledgment for the frame no 1. After receiving the acknowledgment, the sender will send the next frame, i.e., frame no 5, and the window will slide having four frames (2,3,4,5).</a:t>
            </a:r>
          </a:p>
        </p:txBody>
      </p:sp>
      <p:pic>
        <p:nvPicPr>
          <p:cNvPr id="5" name="Picture 4">
            <a:extLst>
              <a:ext uri="{FF2B5EF4-FFF2-40B4-BE49-F238E27FC236}">
                <a16:creationId xmlns="" xmlns:a16="http://schemas.microsoft.com/office/drawing/2014/main" id="{FB104407-983F-6825-1378-8008AE363AEC}"/>
              </a:ext>
            </a:extLst>
          </p:cNvPr>
          <p:cNvPicPr>
            <a:picLocks noChangeAspect="1"/>
          </p:cNvPicPr>
          <p:nvPr/>
        </p:nvPicPr>
        <p:blipFill>
          <a:blip r:embed="rId6"/>
          <a:stretch>
            <a:fillRect/>
          </a:stretch>
        </p:blipFill>
        <p:spPr>
          <a:xfrm>
            <a:off x="3069963" y="914387"/>
            <a:ext cx="6072999" cy="3314700"/>
          </a:xfrm>
          <a:prstGeom prst="rect">
            <a:avLst/>
          </a:prstGeom>
        </p:spPr>
      </p:pic>
    </p:spTree>
    <p:extLst>
      <p:ext uri="{BB962C8B-B14F-4D97-AF65-F5344CB8AC3E}">
        <p14:creationId xmlns="" xmlns:p14="http://schemas.microsoft.com/office/powerpoint/2010/main" val="29524469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Go back N ARQ</a:t>
            </a:r>
          </a:p>
        </p:txBody>
      </p:sp>
      <p:sp>
        <p:nvSpPr>
          <p:cNvPr id="71" name="Google Shape;71;p15"/>
          <p:cNvSpPr txBox="1"/>
          <p:nvPr/>
        </p:nvSpPr>
        <p:spPr>
          <a:xfrm>
            <a:off x="127222" y="705414"/>
            <a:ext cx="3907750" cy="2508349"/>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Working of Go back N ARQ</a:t>
            </a:r>
          </a:p>
          <a:p>
            <a:pPr marL="268288" lvl="2" indent="-180975" algn="just">
              <a:buFont typeface="Arial" panose="020B0604020202020204" pitchFamily="34" charset="0"/>
              <a:buChar char="•"/>
            </a:pPr>
            <a:r>
              <a:rPr lang="en-US" sz="1500" dirty="0">
                <a:latin typeface="Times New Roman" pitchFamily="18" charset="0"/>
                <a:cs typeface="Times New Roman" pitchFamily="18" charset="0"/>
              </a:rPr>
              <a:t>Now, let's assume that the receiver is not acknowledging the frame no 2, either the frame is lost, or the acknowledgment is lost. Instead of sending the frame no 6, the sender Go-Back to 2, which is the first frame of the current window, retransmits all the frames in the current window, i.e., 2,3,4,5.</a:t>
            </a:r>
          </a:p>
          <a:p>
            <a:pPr marL="268288" lvl="2" indent="-180975" algn="just">
              <a:buFont typeface="Arial" panose="020B0604020202020204" pitchFamily="34" charset="0"/>
              <a:buChar char="•"/>
            </a:pPr>
            <a:endParaRPr lang="en-US" sz="1500" dirty="0">
              <a:latin typeface="Times New Roman" pitchFamily="18" charset="0"/>
              <a:cs typeface="Times New Roman" pitchFamily="18" charset="0"/>
            </a:endParaRPr>
          </a:p>
          <a:p>
            <a:pPr marL="268288" lvl="2" indent="-180975" algn="just">
              <a:buFont typeface="Arial" panose="020B0604020202020204" pitchFamily="34" charset="0"/>
              <a:buChar char="•"/>
            </a:pPr>
            <a:endParaRPr lang="en-US" sz="1500" dirty="0">
              <a:latin typeface="Times New Roman" pitchFamily="18" charset="0"/>
              <a:cs typeface="Times New Roman" pitchFamily="18" charset="0"/>
            </a:endParaRPr>
          </a:p>
        </p:txBody>
      </p:sp>
      <p:pic>
        <p:nvPicPr>
          <p:cNvPr id="2" name="Picture 1">
            <a:extLst>
              <a:ext uri="{FF2B5EF4-FFF2-40B4-BE49-F238E27FC236}">
                <a16:creationId xmlns="" xmlns:a16="http://schemas.microsoft.com/office/drawing/2014/main" id="{C49F941D-EE95-CAF2-3B6C-DF6EDFE50E72}"/>
              </a:ext>
            </a:extLst>
          </p:cNvPr>
          <p:cNvPicPr>
            <a:picLocks noChangeAspect="1"/>
          </p:cNvPicPr>
          <p:nvPr/>
        </p:nvPicPr>
        <p:blipFill rotWithShape="1">
          <a:blip r:embed="rId6"/>
          <a:srcRect l="1202" t="2992" r="2739" b="3424"/>
          <a:stretch/>
        </p:blipFill>
        <p:spPr>
          <a:xfrm>
            <a:off x="4404742" y="705414"/>
            <a:ext cx="4612037" cy="2233730"/>
          </a:xfrm>
          <a:prstGeom prst="rect">
            <a:avLst/>
          </a:prstGeom>
        </p:spPr>
      </p:pic>
      <p:pic>
        <p:nvPicPr>
          <p:cNvPr id="3" name="Picture 2">
            <a:extLst>
              <a:ext uri="{FF2B5EF4-FFF2-40B4-BE49-F238E27FC236}">
                <a16:creationId xmlns="" xmlns:a16="http://schemas.microsoft.com/office/drawing/2014/main" id="{8777F8B6-A30A-706C-2948-FECB8B7D1D53}"/>
              </a:ext>
            </a:extLst>
          </p:cNvPr>
          <p:cNvPicPr>
            <a:picLocks noChangeAspect="1"/>
          </p:cNvPicPr>
          <p:nvPr/>
        </p:nvPicPr>
        <p:blipFill rotWithShape="1">
          <a:blip r:embed="rId7"/>
          <a:srcRect l="748" t="2369" r="2740" b="2405"/>
          <a:stretch/>
        </p:blipFill>
        <p:spPr>
          <a:xfrm>
            <a:off x="127222" y="2714171"/>
            <a:ext cx="4517350" cy="2333916"/>
          </a:xfrm>
          <a:prstGeom prst="rect">
            <a:avLst/>
          </a:prstGeom>
        </p:spPr>
      </p:pic>
    </p:spTree>
    <p:extLst>
      <p:ext uri="{BB962C8B-B14F-4D97-AF65-F5344CB8AC3E}">
        <p14:creationId xmlns="" xmlns:p14="http://schemas.microsoft.com/office/powerpoint/2010/main" val="11349226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Selective Repeat ARQ</a:t>
            </a:r>
          </a:p>
        </p:txBody>
      </p:sp>
      <p:sp>
        <p:nvSpPr>
          <p:cNvPr id="9" name="Content Placeholder 2">
            <a:extLst>
              <a:ext uri="{FF2B5EF4-FFF2-40B4-BE49-F238E27FC236}">
                <a16:creationId xmlns="" xmlns:a16="http://schemas.microsoft.com/office/drawing/2014/main" id="{FADA47D5-C155-765F-B6C3-E5E2AE05F594}"/>
              </a:ext>
            </a:extLst>
          </p:cNvPr>
          <p:cNvSpPr txBox="1">
            <a:spLocks/>
          </p:cNvSpPr>
          <p:nvPr/>
        </p:nvSpPr>
        <p:spPr>
          <a:xfrm>
            <a:off x="98386" y="769503"/>
            <a:ext cx="4285791" cy="4192924"/>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1800" dirty="0">
              <a:solidFill>
                <a:srgbClr val="212121"/>
              </a:solidFill>
              <a:latin typeface="Roboto Condensed"/>
            </a:endParaRPr>
          </a:p>
          <a:p>
            <a:pPr marL="342900" lvl="1" indent="0">
              <a:buNone/>
            </a:pPr>
            <a:endParaRPr lang="en-US" sz="1500" dirty="0">
              <a:solidFill>
                <a:srgbClr val="212121"/>
              </a:solidFill>
              <a:latin typeface="Roboto Condensed"/>
            </a:endParaRPr>
          </a:p>
        </p:txBody>
      </p:sp>
      <p:sp>
        <p:nvSpPr>
          <p:cNvPr id="4" name="Content Placeholder 2">
            <a:extLst>
              <a:ext uri="{FF2B5EF4-FFF2-40B4-BE49-F238E27FC236}">
                <a16:creationId xmlns="" xmlns:a16="http://schemas.microsoft.com/office/drawing/2014/main" id="{63123B5B-1E9E-7F57-1468-15DB7E923B65}"/>
              </a:ext>
            </a:extLst>
          </p:cNvPr>
          <p:cNvSpPr txBox="1">
            <a:spLocks/>
          </p:cNvSpPr>
          <p:nvPr/>
        </p:nvSpPr>
        <p:spPr>
          <a:xfrm>
            <a:off x="98386" y="761884"/>
            <a:ext cx="4234130" cy="4200543"/>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835" indent="-198835" defTabSz="685800">
              <a:spcBef>
                <a:spcPts val="750"/>
              </a:spcBef>
              <a:defRPr/>
            </a:pPr>
            <a:r>
              <a:rPr lang="en-US" sz="1800" dirty="0">
                <a:latin typeface="Cambria" panose="02040503050406030204" pitchFamily="18" charset="0"/>
                <a:ea typeface="Cambria" panose="02040503050406030204" pitchFamily="18" charset="0"/>
              </a:rPr>
              <a:t>In the selective repeat, the sender sends several frames specified by a </a:t>
            </a:r>
            <a:r>
              <a:rPr lang="en-US" sz="1800" dirty="0">
                <a:solidFill>
                  <a:srgbClr val="673BBA"/>
                </a:solidFill>
                <a:latin typeface="Cambria" panose="02040503050406030204" pitchFamily="18" charset="0"/>
                <a:ea typeface="Cambria" panose="02040503050406030204" pitchFamily="18" charset="0"/>
              </a:rPr>
              <a:t>window size</a:t>
            </a:r>
            <a:r>
              <a:rPr lang="en-US" sz="1800" dirty="0">
                <a:latin typeface="Cambria" panose="02040503050406030204" pitchFamily="18" charset="0"/>
                <a:ea typeface="Cambria" panose="02040503050406030204" pitchFamily="18" charset="0"/>
              </a:rPr>
              <a:t> even without the need to wait for </a:t>
            </a:r>
            <a:r>
              <a:rPr lang="en-US" sz="1800" dirty="0">
                <a:solidFill>
                  <a:srgbClr val="673BBA"/>
                </a:solidFill>
                <a:latin typeface="Cambria" panose="02040503050406030204" pitchFamily="18" charset="0"/>
                <a:ea typeface="Cambria" panose="02040503050406030204" pitchFamily="18" charset="0"/>
              </a:rPr>
              <a:t>individual acknowledgement </a:t>
            </a:r>
            <a:r>
              <a:rPr lang="en-US" sz="1800" dirty="0">
                <a:latin typeface="Cambria" panose="02040503050406030204" pitchFamily="18" charset="0"/>
                <a:ea typeface="Cambria" panose="02040503050406030204" pitchFamily="18" charset="0"/>
              </a:rPr>
              <a:t>from the receiver as in Go-Back-N ARQ.</a:t>
            </a:r>
          </a:p>
          <a:p>
            <a:pPr marL="198835" indent="-198835" defTabSz="685800">
              <a:spcBef>
                <a:spcPts val="750"/>
              </a:spcBef>
              <a:defRPr/>
            </a:pPr>
            <a:r>
              <a:rPr lang="en-US" sz="1800" dirty="0">
                <a:solidFill>
                  <a:srgbClr val="673BBA"/>
                </a:solidFill>
                <a:latin typeface="Cambria" panose="02040503050406030204" pitchFamily="18" charset="0"/>
                <a:ea typeface="Cambria" panose="02040503050406030204" pitchFamily="18" charset="0"/>
              </a:rPr>
              <a:t>Selective Repeat ARQ </a:t>
            </a:r>
            <a:r>
              <a:rPr lang="en-US" sz="1800" dirty="0">
                <a:solidFill>
                  <a:srgbClr val="212121"/>
                </a:solidFill>
                <a:latin typeface="Cambria" panose="02040503050406030204" pitchFamily="18" charset="0"/>
                <a:ea typeface="Cambria" panose="02040503050406030204" pitchFamily="18" charset="0"/>
              </a:rPr>
              <a:t>also </a:t>
            </a:r>
            <a:r>
              <a:rPr lang="en-IN" sz="1800" dirty="0">
                <a:solidFill>
                  <a:srgbClr val="212121"/>
                </a:solidFill>
                <a:latin typeface="Cambria" panose="02040503050406030204" pitchFamily="18" charset="0"/>
                <a:ea typeface="Cambria" panose="02040503050406030204" pitchFamily="18" charset="0"/>
              </a:rPr>
              <a:t>provides for sending </a:t>
            </a:r>
            <a:r>
              <a:rPr lang="en-IN" sz="1800" dirty="0">
                <a:solidFill>
                  <a:srgbClr val="673BBA"/>
                </a:solidFill>
                <a:latin typeface="Cambria" panose="02040503050406030204" pitchFamily="18" charset="0"/>
                <a:ea typeface="Cambria" panose="02040503050406030204" pitchFamily="18" charset="0"/>
              </a:rPr>
              <a:t>multiple frames </a:t>
            </a:r>
            <a:r>
              <a:rPr lang="en-IN" sz="1800" dirty="0">
                <a:solidFill>
                  <a:srgbClr val="212121"/>
                </a:solidFill>
                <a:latin typeface="Cambria" panose="02040503050406030204" pitchFamily="18" charset="0"/>
                <a:ea typeface="Cambria" panose="02040503050406030204" pitchFamily="18" charset="0"/>
              </a:rPr>
              <a:t>before receiving the </a:t>
            </a:r>
            <a:r>
              <a:rPr lang="en-IN" sz="1800" dirty="0">
                <a:solidFill>
                  <a:srgbClr val="673BBA"/>
                </a:solidFill>
                <a:latin typeface="Cambria" panose="02040503050406030204" pitchFamily="18" charset="0"/>
                <a:ea typeface="Cambria" panose="02040503050406030204" pitchFamily="18" charset="0"/>
              </a:rPr>
              <a:t>acknowledgement</a:t>
            </a:r>
            <a:r>
              <a:rPr lang="en-IN" sz="1800" dirty="0">
                <a:solidFill>
                  <a:srgbClr val="212121"/>
                </a:solidFill>
                <a:latin typeface="Cambria" panose="02040503050406030204" pitchFamily="18" charset="0"/>
                <a:ea typeface="Cambria" panose="02040503050406030204" pitchFamily="18" charset="0"/>
              </a:rPr>
              <a:t> for the first frame. </a:t>
            </a:r>
          </a:p>
          <a:p>
            <a:pPr marL="198835" indent="-198835" defTabSz="685800">
              <a:spcBef>
                <a:spcPts val="750"/>
              </a:spcBef>
              <a:defRPr/>
            </a:pPr>
            <a:r>
              <a:rPr lang="en-IN" sz="1800" dirty="0">
                <a:solidFill>
                  <a:srgbClr val="212121"/>
                </a:solidFill>
                <a:latin typeface="Cambria" panose="02040503050406030204" pitchFamily="18" charset="0"/>
                <a:ea typeface="Cambria" panose="02040503050406030204" pitchFamily="18" charset="0"/>
              </a:rPr>
              <a:t>However, here only the </a:t>
            </a:r>
            <a:r>
              <a:rPr lang="en-IN" sz="1800" dirty="0">
                <a:solidFill>
                  <a:srgbClr val="673BBA"/>
                </a:solidFill>
                <a:latin typeface="Cambria" panose="02040503050406030204" pitchFamily="18" charset="0"/>
                <a:ea typeface="Cambria" panose="02040503050406030204" pitchFamily="18" charset="0"/>
              </a:rPr>
              <a:t>erroneous or lost frames are retransmitted,</a:t>
            </a:r>
            <a:r>
              <a:rPr lang="en-IN" sz="1800" dirty="0">
                <a:solidFill>
                  <a:srgbClr val="212121"/>
                </a:solidFill>
                <a:latin typeface="Cambria" panose="02040503050406030204" pitchFamily="18" charset="0"/>
                <a:ea typeface="Cambria" panose="02040503050406030204" pitchFamily="18" charset="0"/>
              </a:rPr>
              <a:t> while the good frames are received and </a:t>
            </a:r>
            <a:r>
              <a:rPr lang="en-IN" sz="1800" dirty="0">
                <a:solidFill>
                  <a:srgbClr val="673BBA"/>
                </a:solidFill>
                <a:latin typeface="Cambria" panose="02040503050406030204" pitchFamily="18" charset="0"/>
                <a:ea typeface="Cambria" panose="02040503050406030204" pitchFamily="18" charset="0"/>
              </a:rPr>
              <a:t>buffered</a:t>
            </a:r>
            <a:r>
              <a:rPr lang="en-IN" sz="1800" dirty="0">
                <a:solidFill>
                  <a:srgbClr val="212121"/>
                </a:solidFill>
                <a:latin typeface="Cambria" panose="02040503050406030204" pitchFamily="18" charset="0"/>
                <a:ea typeface="Cambria" panose="02040503050406030204" pitchFamily="18" charset="0"/>
              </a:rPr>
              <a:t>.</a:t>
            </a:r>
          </a:p>
          <a:p>
            <a:pPr marL="198835" indent="-198835" defTabSz="685800">
              <a:spcBef>
                <a:spcPts val="750"/>
              </a:spcBef>
              <a:defRPr/>
            </a:pPr>
            <a:r>
              <a:rPr lang="en-US" sz="1800" dirty="0">
                <a:solidFill>
                  <a:srgbClr val="212121"/>
                </a:solidFill>
                <a:latin typeface="Cambria" panose="02040503050406030204" pitchFamily="18" charset="0"/>
                <a:ea typeface="Cambria" panose="02040503050406030204" pitchFamily="18" charset="0"/>
              </a:rPr>
              <a:t>In selective repeat protocol, the retransmitted frame is received out of sequence.</a:t>
            </a:r>
          </a:p>
          <a:p>
            <a:pPr marL="198835" indent="-198835" defTabSz="685800">
              <a:spcBef>
                <a:spcPts val="750"/>
              </a:spcBef>
              <a:defRPr/>
            </a:pPr>
            <a:endParaRPr lang="en-IN" sz="1800" dirty="0">
              <a:solidFill>
                <a:srgbClr val="212121"/>
              </a:solidFill>
              <a:latin typeface="Cambria" panose="02040503050406030204" pitchFamily="18" charset="0"/>
              <a:ea typeface="Cambria" panose="02040503050406030204" pitchFamily="18" charset="0"/>
            </a:endParaRPr>
          </a:p>
        </p:txBody>
      </p:sp>
      <p:pic>
        <p:nvPicPr>
          <p:cNvPr id="5" name="Picture 2" descr="Sliding Window Protocol | Set 3 (Selective Repeat) - GeeksforGeeks">
            <a:extLst>
              <a:ext uri="{FF2B5EF4-FFF2-40B4-BE49-F238E27FC236}">
                <a16:creationId xmlns="" xmlns:a16="http://schemas.microsoft.com/office/drawing/2014/main" id="{F5F0D26D-22A6-F154-52F3-8F85284301CF}"/>
              </a:ext>
            </a:extLst>
          </p:cNvPr>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4451796" y="647701"/>
            <a:ext cx="4692205" cy="395748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808819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Selective Repeat ARQ</a:t>
            </a:r>
          </a:p>
        </p:txBody>
      </p:sp>
      <p:sp>
        <p:nvSpPr>
          <p:cNvPr id="71" name="Google Shape;71;p15"/>
          <p:cNvSpPr txBox="1"/>
          <p:nvPr/>
        </p:nvSpPr>
        <p:spPr>
          <a:xfrm>
            <a:off x="127221" y="705414"/>
            <a:ext cx="2935293" cy="430857"/>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Example</a:t>
            </a:r>
          </a:p>
        </p:txBody>
      </p:sp>
      <p:pic>
        <p:nvPicPr>
          <p:cNvPr id="2" name="Picture 1">
            <a:extLst>
              <a:ext uri="{FF2B5EF4-FFF2-40B4-BE49-F238E27FC236}">
                <a16:creationId xmlns="" xmlns:a16="http://schemas.microsoft.com/office/drawing/2014/main" id="{56187597-2CD6-4479-1312-2AB799D729F5}"/>
              </a:ext>
            </a:extLst>
          </p:cNvPr>
          <p:cNvPicPr>
            <a:picLocks noChangeAspect="1"/>
          </p:cNvPicPr>
          <p:nvPr/>
        </p:nvPicPr>
        <p:blipFill>
          <a:blip r:embed="rId6"/>
          <a:stretch>
            <a:fillRect/>
          </a:stretch>
        </p:blipFill>
        <p:spPr>
          <a:xfrm>
            <a:off x="1959331" y="1136271"/>
            <a:ext cx="6335487" cy="3796545"/>
          </a:xfrm>
          <a:prstGeom prst="rect">
            <a:avLst/>
          </a:prstGeom>
        </p:spPr>
      </p:pic>
      <p:sp>
        <p:nvSpPr>
          <p:cNvPr id="3" name="Google Shape;71;p15">
            <a:extLst>
              <a:ext uri="{FF2B5EF4-FFF2-40B4-BE49-F238E27FC236}">
                <a16:creationId xmlns="" xmlns:a16="http://schemas.microsoft.com/office/drawing/2014/main" id="{5E0F4532-538F-7F33-98F4-D0E297110CAD}"/>
              </a:ext>
            </a:extLst>
          </p:cNvPr>
          <p:cNvSpPr txBox="1"/>
          <p:nvPr/>
        </p:nvSpPr>
        <p:spPr>
          <a:xfrm>
            <a:off x="184936" y="4617230"/>
            <a:ext cx="1701921" cy="430857"/>
          </a:xfrm>
          <a:prstGeom prst="rect">
            <a:avLst/>
          </a:prstGeom>
          <a:noFill/>
          <a:ln>
            <a:noFill/>
          </a:ln>
        </p:spPr>
        <p:txBody>
          <a:bodyPr spcFirstLastPara="1" wrap="square" lIns="91425" tIns="91425" rIns="91425" bIns="91425" anchor="t" anchorCtr="0">
            <a:spAutoFit/>
          </a:bodyPr>
          <a:lstStyle/>
          <a:p>
            <a:pPr lvl="2" algn="just"/>
            <a:r>
              <a:rPr lang="en-US" sz="1600" dirty="0">
                <a:solidFill>
                  <a:srgbClr val="FF0000"/>
                </a:solidFill>
                <a:latin typeface="Cambria" panose="02040503050406030204" pitchFamily="18" charset="0"/>
                <a:ea typeface="Cambria" panose="02040503050406030204" pitchFamily="18" charset="0"/>
              </a:rPr>
              <a:t>Window Size = 3</a:t>
            </a:r>
          </a:p>
        </p:txBody>
      </p:sp>
    </p:spTree>
    <p:extLst>
      <p:ext uri="{BB962C8B-B14F-4D97-AF65-F5344CB8AC3E}">
        <p14:creationId xmlns="" xmlns:p14="http://schemas.microsoft.com/office/powerpoint/2010/main" val="39364830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Selective Repeat ARQ</a:t>
            </a:r>
          </a:p>
        </p:txBody>
      </p:sp>
      <p:sp>
        <p:nvSpPr>
          <p:cNvPr id="71" name="Google Shape;71;p15"/>
          <p:cNvSpPr txBox="1"/>
          <p:nvPr/>
        </p:nvSpPr>
        <p:spPr>
          <a:xfrm>
            <a:off x="112708" y="647358"/>
            <a:ext cx="4270608" cy="4524285"/>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Example</a:t>
            </a:r>
          </a:p>
          <a:p>
            <a:pPr marL="268288" lvl="2" indent="-180975" algn="just">
              <a:buFont typeface="Arial" panose="020B0604020202020204" pitchFamily="34" charset="0"/>
              <a:buChar char="•"/>
            </a:pPr>
            <a:r>
              <a:rPr lang="en-US" b="1" dirty="0">
                <a:latin typeface="Times New Roman" pitchFamily="18" charset="0"/>
                <a:cs typeface="Times New Roman" pitchFamily="18" charset="0"/>
              </a:rPr>
              <a:t>Step 1 − </a:t>
            </a:r>
            <a:r>
              <a:rPr lang="en-US" dirty="0">
                <a:latin typeface="Times New Roman" pitchFamily="18" charset="0"/>
                <a:cs typeface="Times New Roman" pitchFamily="18" charset="0"/>
              </a:rPr>
              <a:t>Frame 0 sends from sender to receiver and set timer.</a:t>
            </a:r>
          </a:p>
          <a:p>
            <a:pPr marL="268288" lvl="2" indent="-180975" algn="just">
              <a:buFont typeface="Arial" panose="020B0604020202020204" pitchFamily="34" charset="0"/>
              <a:buChar char="•"/>
            </a:pPr>
            <a:r>
              <a:rPr lang="en-US" b="1" dirty="0">
                <a:latin typeface="Times New Roman" pitchFamily="18" charset="0"/>
                <a:cs typeface="Times New Roman" pitchFamily="18" charset="0"/>
              </a:rPr>
              <a:t>Step 2 − </a:t>
            </a:r>
            <a:r>
              <a:rPr lang="en-US" dirty="0">
                <a:latin typeface="Times New Roman" pitchFamily="18" charset="0"/>
                <a:cs typeface="Times New Roman" pitchFamily="18" charset="0"/>
              </a:rPr>
              <a:t>Without waiting for acknowledgement from the receiver another frame, Frame1 is sent by sender by setting the timer for it.</a:t>
            </a:r>
          </a:p>
          <a:p>
            <a:pPr marL="268288" lvl="2" indent="-180975" algn="just">
              <a:buFont typeface="Arial" panose="020B0604020202020204" pitchFamily="34" charset="0"/>
              <a:buChar char="•"/>
            </a:pPr>
            <a:r>
              <a:rPr lang="en-US" b="1" dirty="0">
                <a:latin typeface="Times New Roman" pitchFamily="18" charset="0"/>
                <a:cs typeface="Times New Roman" pitchFamily="18" charset="0"/>
              </a:rPr>
              <a:t>Step 3 − </a:t>
            </a:r>
            <a:r>
              <a:rPr lang="en-US" dirty="0">
                <a:latin typeface="Times New Roman" pitchFamily="18" charset="0"/>
                <a:cs typeface="Times New Roman" pitchFamily="18" charset="0"/>
              </a:rPr>
              <a:t>In the same way frame2 is also sent to the receiver by setting the timer without waiting for previous acknowledgement.</a:t>
            </a:r>
          </a:p>
          <a:p>
            <a:pPr marL="268288" lvl="2" indent="-180975" algn="just">
              <a:buFont typeface="Arial" panose="020B0604020202020204" pitchFamily="34" charset="0"/>
              <a:buChar char="•"/>
            </a:pPr>
            <a:r>
              <a:rPr lang="en-US" b="1" dirty="0">
                <a:latin typeface="Times New Roman" pitchFamily="18" charset="0"/>
                <a:cs typeface="Times New Roman" pitchFamily="18" charset="0"/>
              </a:rPr>
              <a:t>Step 4 − </a:t>
            </a:r>
            <a:r>
              <a:rPr lang="en-US" dirty="0">
                <a:latin typeface="Times New Roman" pitchFamily="18" charset="0"/>
                <a:cs typeface="Times New Roman" pitchFamily="18" charset="0"/>
              </a:rPr>
              <a:t>Whenever sender receives the ACK0 from receiver, within the frame 0 timer then it is closed and sent to the next frame, frame 3.</a:t>
            </a:r>
          </a:p>
          <a:p>
            <a:pPr marL="268288" lvl="2" indent="-180975" algn="just">
              <a:buFont typeface="Arial" panose="020B0604020202020204" pitchFamily="34" charset="0"/>
              <a:buChar char="•"/>
            </a:pPr>
            <a:r>
              <a:rPr lang="en-US" b="1" dirty="0">
                <a:latin typeface="Times New Roman" pitchFamily="18" charset="0"/>
                <a:cs typeface="Times New Roman" pitchFamily="18" charset="0"/>
              </a:rPr>
              <a:t>Step 5 − </a:t>
            </a:r>
            <a:r>
              <a:rPr lang="en-US" dirty="0">
                <a:latin typeface="Times New Roman" pitchFamily="18" charset="0"/>
                <a:cs typeface="Times New Roman" pitchFamily="18" charset="0"/>
              </a:rPr>
              <a:t>whenever the sender receives the ACK1 from the receiver, within the frame 1 timer then it is closed and sent to the next frame, frame 4.</a:t>
            </a:r>
          </a:p>
          <a:p>
            <a:pPr marL="268288" lvl="2" indent="-180975" algn="just">
              <a:buFont typeface="Arial" panose="020B0604020202020204" pitchFamily="34" charset="0"/>
              <a:buChar char="•"/>
            </a:pPr>
            <a:r>
              <a:rPr lang="en-US" b="1" dirty="0">
                <a:latin typeface="Times New Roman" pitchFamily="18" charset="0"/>
                <a:cs typeface="Times New Roman" pitchFamily="18" charset="0"/>
              </a:rPr>
              <a:t>Step 6 − </a:t>
            </a:r>
            <a:r>
              <a:rPr lang="en-US" dirty="0">
                <a:latin typeface="Times New Roman" pitchFamily="18" charset="0"/>
                <a:cs typeface="Times New Roman" pitchFamily="18" charset="0"/>
              </a:rPr>
              <a:t>If the sender doesn’t receive the ACK2 from the receiver within the time slot, it declares timeout for frame 2 and resends the frame 2 again, because it thought the frame2 may be lost or damaged.</a:t>
            </a:r>
          </a:p>
        </p:txBody>
      </p:sp>
      <p:pic>
        <p:nvPicPr>
          <p:cNvPr id="2" name="Picture 1">
            <a:extLst>
              <a:ext uri="{FF2B5EF4-FFF2-40B4-BE49-F238E27FC236}">
                <a16:creationId xmlns="" xmlns:a16="http://schemas.microsoft.com/office/drawing/2014/main" id="{1EF7DD5E-0E81-2321-B94C-DC7E1563C403}"/>
              </a:ext>
            </a:extLst>
          </p:cNvPr>
          <p:cNvPicPr>
            <a:picLocks noChangeAspect="1"/>
          </p:cNvPicPr>
          <p:nvPr/>
        </p:nvPicPr>
        <p:blipFill>
          <a:blip r:embed="rId6"/>
          <a:stretch>
            <a:fillRect/>
          </a:stretch>
        </p:blipFill>
        <p:spPr>
          <a:xfrm>
            <a:off x="4515394" y="1361901"/>
            <a:ext cx="4453071" cy="2934986"/>
          </a:xfrm>
          <a:prstGeom prst="rect">
            <a:avLst/>
          </a:prstGeom>
        </p:spPr>
      </p:pic>
    </p:spTree>
    <p:extLst>
      <p:ext uri="{BB962C8B-B14F-4D97-AF65-F5344CB8AC3E}">
        <p14:creationId xmlns="" xmlns:p14="http://schemas.microsoft.com/office/powerpoint/2010/main" val="12834550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Selective Repeat ARQ vs GO-back-N ARQ</a:t>
            </a:r>
          </a:p>
        </p:txBody>
      </p:sp>
      <p:pic>
        <p:nvPicPr>
          <p:cNvPr id="2" name="Picture 2">
            <a:extLst>
              <a:ext uri="{FF2B5EF4-FFF2-40B4-BE49-F238E27FC236}">
                <a16:creationId xmlns="" xmlns:a16="http://schemas.microsoft.com/office/drawing/2014/main" id="{7467BABD-4289-B4E4-4BCB-82D0AB63833B}"/>
              </a:ext>
            </a:extLst>
          </p:cNvPr>
          <p:cNvPicPr>
            <a:picLocks noChangeAspect="1" noChangeArrowheads="1"/>
          </p:cNvPicPr>
          <p:nvPr/>
        </p:nvPicPr>
        <p:blipFill>
          <a:blip r:embed="rId6"/>
          <a:srcRect/>
          <a:stretch>
            <a:fillRect/>
          </a:stretch>
        </p:blipFill>
        <p:spPr bwMode="auto">
          <a:xfrm>
            <a:off x="184935" y="726076"/>
            <a:ext cx="8799407" cy="4268836"/>
          </a:xfrm>
          <a:prstGeom prst="rect">
            <a:avLst/>
          </a:prstGeom>
          <a:noFill/>
          <a:ln w="9525">
            <a:noFill/>
            <a:miter lim="800000"/>
            <a:headEnd/>
            <a:tailEnd/>
          </a:ln>
          <a:effectLst/>
        </p:spPr>
      </p:pic>
    </p:spTree>
    <p:extLst>
      <p:ext uri="{BB962C8B-B14F-4D97-AF65-F5344CB8AC3E}">
        <p14:creationId xmlns="" xmlns:p14="http://schemas.microsoft.com/office/powerpoint/2010/main" val="1502218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Service of Transport Layer</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52567" y="669512"/>
            <a:ext cx="3001813" cy="3877954"/>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transport entity </a:t>
            </a:r>
            <a:r>
              <a:rPr lang="en-US" sz="1600" dirty="0" smtClean="0">
                <a:latin typeface="Cambria" panose="02040503050406030204" pitchFamily="18" charset="0"/>
                <a:ea typeface="Cambria" panose="02040503050406030204" pitchFamily="18" charset="0"/>
              </a:rPr>
              <a:t>provides </a:t>
            </a:r>
            <a:r>
              <a:rPr lang="en-US" sz="1600" dirty="0">
                <a:latin typeface="Cambria" panose="02040503050406030204" pitchFamily="18" charset="0"/>
                <a:ea typeface="Cambria" panose="02040503050406030204" pitchFamily="18" charset="0"/>
              </a:rPr>
              <a:t>services to transport services users, which might be an application process.</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hardware and software within the transport layer that does the work is called the transport layer entity.</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relationship of the network, transport and application layer shown in figure.</a:t>
            </a:r>
          </a:p>
        </p:txBody>
      </p:sp>
      <p:pic>
        <p:nvPicPr>
          <p:cNvPr id="3" name="Picture 2">
            <a:extLst>
              <a:ext uri="{FF2B5EF4-FFF2-40B4-BE49-F238E27FC236}">
                <a16:creationId xmlns="" xmlns:a16="http://schemas.microsoft.com/office/drawing/2014/main" id="{D1DA5401-C2DC-9B30-4933-D08C4C82EAB7}"/>
              </a:ext>
            </a:extLst>
          </p:cNvPr>
          <p:cNvPicPr>
            <a:picLocks noChangeAspect="1"/>
          </p:cNvPicPr>
          <p:nvPr/>
        </p:nvPicPr>
        <p:blipFill rotWithShape="1">
          <a:blip r:embed="rId6"/>
          <a:srcRect l="3722" t="3844" r="3457" b="13552"/>
          <a:stretch/>
        </p:blipFill>
        <p:spPr>
          <a:xfrm>
            <a:off x="3383762" y="1299848"/>
            <a:ext cx="5527834" cy="3059091"/>
          </a:xfrm>
          <a:prstGeom prst="rect">
            <a:avLst/>
          </a:prstGeom>
        </p:spPr>
      </p:pic>
    </p:spTree>
    <p:extLst>
      <p:ext uri="{BB962C8B-B14F-4D97-AF65-F5344CB8AC3E}">
        <p14:creationId xmlns="" xmlns:p14="http://schemas.microsoft.com/office/powerpoint/2010/main" val="2406985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800189"/>
          </a:xfrm>
          <a:prstGeom prst="rect">
            <a:avLst/>
          </a:prstGeom>
          <a:noFill/>
          <a:ln>
            <a:noFill/>
          </a:ln>
        </p:spPr>
        <p:txBody>
          <a:bodyPr spcFirstLastPara="1" wrap="square" lIns="91425" tIns="91425" rIns="91425" bIns="91425" anchor="t" anchorCtr="0">
            <a:spAutoFit/>
          </a:bodyPr>
          <a:lstStyle/>
          <a:p>
            <a:pPr lvl="0"/>
            <a:r>
              <a:rPr lang="en-IN" sz="4000" b="1" dirty="0">
                <a:solidFill>
                  <a:schemeClr val="dk2"/>
                </a:solidFill>
                <a:latin typeface="Proxima Nova"/>
                <a:ea typeface="Proxima Nova"/>
                <a:cs typeface="Proxima Nova"/>
                <a:sym typeface="Proxima Nova"/>
              </a:rPr>
              <a:t>Flow Control</a:t>
            </a:r>
            <a:endParaRPr lang="en-IN" sz="4000" b="1" dirty="0">
              <a:solidFill>
                <a:schemeClr val="dk2"/>
              </a:solidFill>
              <a:latin typeface="Proxima Nova"/>
              <a:ea typeface="Cambria" panose="02040503050406030204" pitchFamily="18" charset="0"/>
              <a:sym typeface="Proxima Nova"/>
            </a:endParaRP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 xmlns:p14="http://schemas.microsoft.com/office/powerpoint/2010/main" val="23078578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Flow Control</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6868"/>
            <a:ext cx="8842608" cy="2277516"/>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Flow control is a technique that allows two stations working at different speeds to communicate with each other.</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It is a set of measures taken to regulate the amount of data that a sender sends so that a fast sender does not overwhelm a slow receiver.</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In data link layer, flow control restricts the number of frames the sender can send before it waits for an acknowledgment from the receiver.</a:t>
            </a:r>
          </a:p>
        </p:txBody>
      </p:sp>
    </p:spTree>
    <p:extLst>
      <p:ext uri="{BB962C8B-B14F-4D97-AF65-F5344CB8AC3E}">
        <p14:creationId xmlns="" xmlns:p14="http://schemas.microsoft.com/office/powerpoint/2010/main" val="1028177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Flow Control</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6868"/>
            <a:ext cx="8842608" cy="4370397"/>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Approach of Flow Control</a:t>
            </a: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Flow control can be broadly classified into two categories −</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Feedback based Flow Control </a:t>
            </a:r>
            <a:r>
              <a:rPr lang="en-US" sz="1700" dirty="0">
                <a:latin typeface="Cambria" panose="02040503050406030204" pitchFamily="18" charset="0"/>
                <a:ea typeface="Cambria" panose="02040503050406030204" pitchFamily="18" charset="0"/>
              </a:rPr>
              <a:t>In these protocols, the sender sends frames after it has received acknowledgments from the user. This is used in the data link layer.</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Rate based Flow Control </a:t>
            </a:r>
            <a:r>
              <a:rPr lang="en-US" sz="1700" dirty="0">
                <a:latin typeface="Cambria" panose="02040503050406030204" pitchFamily="18" charset="0"/>
                <a:ea typeface="Cambria" panose="02040503050406030204" pitchFamily="18" charset="0"/>
              </a:rPr>
              <a:t>These protocols have built in mechanisms to restrict the rate of transmission of data without requiring acknowledgment from the receiver. This is used in the network layer and the transport layer.</a:t>
            </a:r>
          </a:p>
        </p:txBody>
      </p:sp>
      <p:graphicFrame>
        <p:nvGraphicFramePr>
          <p:cNvPr id="3" name="Diagram 2">
            <a:extLst>
              <a:ext uri="{FF2B5EF4-FFF2-40B4-BE49-F238E27FC236}">
                <a16:creationId xmlns="" xmlns:a16="http://schemas.microsoft.com/office/drawing/2014/main" id="{541A3C3E-9421-9325-118A-2BBA65CEEB4C}"/>
              </a:ext>
            </a:extLst>
          </p:cNvPr>
          <p:cNvGraphicFramePr/>
          <p:nvPr/>
        </p:nvGraphicFramePr>
        <p:xfrm>
          <a:off x="2498174" y="1418088"/>
          <a:ext cx="4198258" cy="185488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 xmlns:p14="http://schemas.microsoft.com/office/powerpoint/2010/main" val="19600669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Flow Control</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47394" y="647041"/>
            <a:ext cx="4618949" cy="4370397"/>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Stop and Wait Protocol</a:t>
            </a: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It is the simplest flow control method. In this, the sender will transmit one frame at a time to the receiver. The sender will stop and wait for the acknowledgement from the receiver.</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This time (i.e. the time joining message transmitting and acknowledgement receiving) is the sender’s waiting time, and the sender is idle during this time.</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When the sender gets the acknowledgement (ACK), it will send the next data packet to the receiver and wait for the disclosure again, and this process will continue as long as the sender has the data to send.</a:t>
            </a:r>
          </a:p>
        </p:txBody>
      </p:sp>
      <p:pic>
        <p:nvPicPr>
          <p:cNvPr id="2" name="Picture 1">
            <a:extLst>
              <a:ext uri="{FF2B5EF4-FFF2-40B4-BE49-F238E27FC236}">
                <a16:creationId xmlns="" xmlns:a16="http://schemas.microsoft.com/office/drawing/2014/main" id="{019008C2-86DC-CF60-5268-0EF1E9F9385C}"/>
              </a:ext>
            </a:extLst>
          </p:cNvPr>
          <p:cNvPicPr>
            <a:picLocks noChangeAspect="1"/>
          </p:cNvPicPr>
          <p:nvPr/>
        </p:nvPicPr>
        <p:blipFill>
          <a:blip r:embed="rId6"/>
          <a:stretch>
            <a:fillRect/>
          </a:stretch>
        </p:blipFill>
        <p:spPr>
          <a:xfrm>
            <a:off x="4674799" y="885945"/>
            <a:ext cx="4290856" cy="4002247"/>
          </a:xfrm>
          <a:prstGeom prst="rect">
            <a:avLst/>
          </a:prstGeom>
        </p:spPr>
      </p:pic>
    </p:spTree>
    <p:extLst>
      <p:ext uri="{BB962C8B-B14F-4D97-AF65-F5344CB8AC3E}">
        <p14:creationId xmlns="" xmlns:p14="http://schemas.microsoft.com/office/powerpoint/2010/main" val="29098618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Flow Control</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47394" y="647041"/>
            <a:ext cx="4618949" cy="4385786"/>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Stop and Wait Protocol</a:t>
            </a: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While sending the data from the sender to the receiver, the data flow needs to be controlled. If the sender is transmitting the data at a rate higher than the receiver can receive and process it, the data will get lost.</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Flow-control methods will help in ensuring that the data doesn't get lost. The flow control method will check that the senders send the data only at a rate that the receiver can receive and process.</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main advantage of stop &amp; wait protocols is their accuracy. The next frame is transmitted only when the first frame is acknowledged. So there is no chance of the frame being lost.</a:t>
            </a:r>
          </a:p>
        </p:txBody>
      </p:sp>
      <p:pic>
        <p:nvPicPr>
          <p:cNvPr id="2" name="Picture 1">
            <a:extLst>
              <a:ext uri="{FF2B5EF4-FFF2-40B4-BE49-F238E27FC236}">
                <a16:creationId xmlns="" xmlns:a16="http://schemas.microsoft.com/office/drawing/2014/main" id="{019008C2-86DC-CF60-5268-0EF1E9F9385C}"/>
              </a:ext>
            </a:extLst>
          </p:cNvPr>
          <p:cNvPicPr>
            <a:picLocks noChangeAspect="1"/>
          </p:cNvPicPr>
          <p:nvPr/>
        </p:nvPicPr>
        <p:blipFill>
          <a:blip r:embed="rId6"/>
          <a:stretch>
            <a:fillRect/>
          </a:stretch>
        </p:blipFill>
        <p:spPr>
          <a:xfrm>
            <a:off x="4674799" y="885945"/>
            <a:ext cx="4290856" cy="4002247"/>
          </a:xfrm>
          <a:prstGeom prst="rect">
            <a:avLst/>
          </a:prstGeom>
        </p:spPr>
      </p:pic>
    </p:spTree>
    <p:extLst>
      <p:ext uri="{BB962C8B-B14F-4D97-AF65-F5344CB8AC3E}">
        <p14:creationId xmlns="" xmlns:p14="http://schemas.microsoft.com/office/powerpoint/2010/main" val="25705704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Flow Control</a:t>
            </a:r>
          </a:p>
        </p:txBody>
      </p:sp>
      <p:sp>
        <p:nvSpPr>
          <p:cNvPr id="71" name="Google Shape;71;p15"/>
          <p:cNvSpPr txBox="1"/>
          <p:nvPr/>
        </p:nvSpPr>
        <p:spPr>
          <a:xfrm>
            <a:off x="127221" y="647358"/>
            <a:ext cx="4539122" cy="3631733"/>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Sliding Window Protocol</a:t>
            </a:r>
          </a:p>
          <a:p>
            <a:pPr marL="268288" lvl="2" indent="-18097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sliding window is a technique for sending multiple frames at a time. It controls the data packets between the two devices where reliable and gradual delivery of data frames is needed. It is also used in TCP (Transmission Control Protocol).</a:t>
            </a:r>
          </a:p>
          <a:p>
            <a:pPr marL="268288" lvl="2" indent="-18097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68288" lvl="2" indent="-18097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In this technique, each frame has sent from the sequence number. The sequence numbers are used to find the missing data in the receiver end. The purpose of the sliding window technique is to avoid duplicate data, so it uses the sequence number.</a:t>
            </a:r>
            <a:endParaRPr lang="en-IN" sz="1600" dirty="0">
              <a:latin typeface="Times New Roman" pitchFamily="18" charset="0"/>
              <a:cs typeface="Times New Roman" pitchFamily="18" charset="0"/>
            </a:endParaRPr>
          </a:p>
        </p:txBody>
      </p:sp>
      <p:pic>
        <p:nvPicPr>
          <p:cNvPr id="2" name="Picture 1">
            <a:extLst>
              <a:ext uri="{FF2B5EF4-FFF2-40B4-BE49-F238E27FC236}">
                <a16:creationId xmlns="" xmlns:a16="http://schemas.microsoft.com/office/drawing/2014/main" id="{65349836-A771-2700-5BBB-66BF47508BCA}"/>
              </a:ext>
            </a:extLst>
          </p:cNvPr>
          <p:cNvPicPr>
            <a:picLocks noChangeAspect="1"/>
          </p:cNvPicPr>
          <p:nvPr/>
        </p:nvPicPr>
        <p:blipFill rotWithShape="1">
          <a:blip r:embed="rId6"/>
          <a:srcRect l="5970" t="4515" r="6726" b="7301"/>
          <a:stretch/>
        </p:blipFill>
        <p:spPr>
          <a:xfrm>
            <a:off x="4736806" y="746849"/>
            <a:ext cx="4187372" cy="4248064"/>
          </a:xfrm>
          <a:prstGeom prst="rect">
            <a:avLst/>
          </a:prstGeom>
        </p:spPr>
      </p:pic>
    </p:spTree>
    <p:extLst>
      <p:ext uri="{BB962C8B-B14F-4D97-AF65-F5344CB8AC3E}">
        <p14:creationId xmlns="" xmlns:p14="http://schemas.microsoft.com/office/powerpoint/2010/main" val="4759832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Stop-and-wait Protocol vs Sliding Window Protocol</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pic>
        <p:nvPicPr>
          <p:cNvPr id="4" name="Picture 3">
            <a:extLst>
              <a:ext uri="{FF2B5EF4-FFF2-40B4-BE49-F238E27FC236}">
                <a16:creationId xmlns="" xmlns:a16="http://schemas.microsoft.com/office/drawing/2014/main" id="{332C42E3-D411-4D35-1734-03B722AD9D75}"/>
              </a:ext>
            </a:extLst>
          </p:cNvPr>
          <p:cNvPicPr>
            <a:picLocks noChangeAspect="1"/>
          </p:cNvPicPr>
          <p:nvPr/>
        </p:nvPicPr>
        <p:blipFill>
          <a:blip r:embed="rId6"/>
          <a:stretch>
            <a:fillRect/>
          </a:stretch>
        </p:blipFill>
        <p:spPr>
          <a:xfrm>
            <a:off x="198059" y="779251"/>
            <a:ext cx="8747881" cy="4082345"/>
          </a:xfrm>
          <a:prstGeom prst="rect">
            <a:avLst/>
          </a:prstGeom>
        </p:spPr>
      </p:pic>
    </p:spTree>
    <p:extLst>
      <p:ext uri="{BB962C8B-B14F-4D97-AF65-F5344CB8AC3E}">
        <p14:creationId xmlns="" xmlns:p14="http://schemas.microsoft.com/office/powerpoint/2010/main" val="25517029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800189"/>
          </a:xfrm>
          <a:prstGeom prst="rect">
            <a:avLst/>
          </a:prstGeom>
          <a:noFill/>
          <a:ln>
            <a:noFill/>
          </a:ln>
        </p:spPr>
        <p:txBody>
          <a:bodyPr spcFirstLastPara="1" wrap="square" lIns="91425" tIns="91425" rIns="91425" bIns="91425" anchor="t" anchorCtr="0">
            <a:spAutoFit/>
          </a:bodyPr>
          <a:lstStyle/>
          <a:p>
            <a:pPr lvl="0"/>
            <a:r>
              <a:rPr lang="en-IN" sz="4000" b="1" dirty="0">
                <a:solidFill>
                  <a:schemeClr val="dk2"/>
                </a:solidFill>
                <a:latin typeface="Proxima Nova"/>
                <a:ea typeface="Proxima Nova"/>
                <a:cs typeface="Proxima Nova"/>
                <a:sym typeface="Proxima Nova"/>
              </a:rPr>
              <a:t>Congestion Control</a:t>
            </a:r>
            <a:endParaRPr lang="en-IN" sz="4000" b="1" dirty="0">
              <a:solidFill>
                <a:schemeClr val="dk2"/>
              </a:solidFill>
              <a:latin typeface="Proxima Nova"/>
              <a:ea typeface="Cambria" panose="02040503050406030204" pitchFamily="18" charset="0"/>
              <a:sym typeface="Proxima Nova"/>
            </a:endParaRP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 xmlns:p14="http://schemas.microsoft.com/office/powerpoint/2010/main" val="23997048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Congestion Control</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6868"/>
            <a:ext cx="4444779" cy="3062347"/>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Congestion Control: </a:t>
            </a:r>
            <a:r>
              <a:rPr lang="en-US" sz="1700" dirty="0">
                <a:latin typeface="Cambria" panose="02040503050406030204" pitchFamily="18" charset="0"/>
                <a:ea typeface="Cambria" panose="02040503050406030204" pitchFamily="18" charset="0"/>
              </a:rPr>
              <a:t>When too many packets rushing to a node or a part of  network, the network performance degrades, and this situation is called as congestion.</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Congestion control is different process than flow control.</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effect </a:t>
            </a:r>
            <a:r>
              <a:rPr lang="en-US" sz="1700" dirty="0" smtClean="0">
                <a:latin typeface="Cambria" panose="02040503050406030204" pitchFamily="18" charset="0"/>
                <a:ea typeface="Cambria" panose="02040503050406030204" pitchFamily="18" charset="0"/>
              </a:rPr>
              <a:t>of </a:t>
            </a:r>
            <a:r>
              <a:rPr lang="en-US" sz="1700" dirty="0">
                <a:latin typeface="Cambria" panose="02040503050406030204" pitchFamily="18" charset="0"/>
                <a:ea typeface="Cambria" panose="02040503050406030204" pitchFamily="18" charset="0"/>
              </a:rPr>
              <a:t>congestion on throughput of a network shown in figure.</a:t>
            </a:r>
          </a:p>
        </p:txBody>
      </p:sp>
      <p:pic>
        <p:nvPicPr>
          <p:cNvPr id="2" name="Picture 1">
            <a:extLst>
              <a:ext uri="{FF2B5EF4-FFF2-40B4-BE49-F238E27FC236}">
                <a16:creationId xmlns="" xmlns:a16="http://schemas.microsoft.com/office/drawing/2014/main" id="{71B3D33D-569E-35F8-3B0E-DA5E0A36DD6D}"/>
              </a:ext>
            </a:extLst>
          </p:cNvPr>
          <p:cNvPicPr>
            <a:picLocks noChangeAspect="1"/>
          </p:cNvPicPr>
          <p:nvPr/>
        </p:nvPicPr>
        <p:blipFill>
          <a:blip r:embed="rId6"/>
          <a:stretch>
            <a:fillRect/>
          </a:stretch>
        </p:blipFill>
        <p:spPr>
          <a:xfrm>
            <a:off x="4644571" y="1011025"/>
            <a:ext cx="4143829" cy="3121423"/>
          </a:xfrm>
          <a:prstGeom prst="rect">
            <a:avLst/>
          </a:prstGeom>
        </p:spPr>
      </p:pic>
    </p:spTree>
    <p:extLst>
      <p:ext uri="{BB962C8B-B14F-4D97-AF65-F5344CB8AC3E}">
        <p14:creationId xmlns="" xmlns:p14="http://schemas.microsoft.com/office/powerpoint/2010/main" val="28321372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Congestion Control</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6868"/>
            <a:ext cx="8907922" cy="2539126"/>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Ideally as offered load increases, throughput also increases.</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Practically throughput drops with increase in offered load because the buffers at each node’s are full and starts discarding packets.</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Therefore, sources station must retransmits the discarded packets in addition with the new packets.</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Under these circumstances, the network utilization and hence performance falls off.</a:t>
            </a:r>
          </a:p>
        </p:txBody>
      </p:sp>
    </p:spTree>
    <p:extLst>
      <p:ext uri="{BB962C8B-B14F-4D97-AF65-F5344CB8AC3E}">
        <p14:creationId xmlns="" xmlns:p14="http://schemas.microsoft.com/office/powerpoint/2010/main" val="3179622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a:solidFill>
                  <a:srgbClr val="00A4B6"/>
                </a:solidFill>
                <a:latin typeface="Cambria" panose="02040503050406030204" pitchFamily="18" charset="0"/>
                <a:ea typeface="Cambria" panose="02040503050406030204" pitchFamily="18" charset="0"/>
                <a:cs typeface="Proxima Nova"/>
                <a:sym typeface="Proxima Nova"/>
              </a:rPr>
              <a:t>Service of Transport Layer</a:t>
            </a:r>
            <a:endParaRPr lang="en-US"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647358"/>
            <a:ext cx="8873656" cy="2277516"/>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following categories of services are useful for describing the transport service.</a:t>
            </a:r>
          </a:p>
          <a:p>
            <a:pPr marL="623888" lvl="2" indent="-247650" algn="just">
              <a:buFont typeface="+mj-lt"/>
              <a:buAutoNum type="arabicPeriod"/>
            </a:pPr>
            <a:r>
              <a:rPr lang="en-US" sz="1700" dirty="0">
                <a:latin typeface="Cambria" panose="02040503050406030204" pitchFamily="18" charset="0"/>
                <a:ea typeface="Cambria" panose="02040503050406030204" pitchFamily="18" charset="0"/>
              </a:rPr>
              <a:t>Type of service</a:t>
            </a:r>
          </a:p>
          <a:p>
            <a:pPr marL="623888" lvl="2" indent="-247650" algn="just">
              <a:buFont typeface="+mj-lt"/>
              <a:buAutoNum type="arabicPeriod"/>
            </a:pPr>
            <a:r>
              <a:rPr lang="en-US" sz="1700" dirty="0">
                <a:latin typeface="Cambria" panose="02040503050406030204" pitchFamily="18" charset="0"/>
                <a:ea typeface="Cambria" panose="02040503050406030204" pitchFamily="18" charset="0"/>
              </a:rPr>
              <a:t>Quality of service</a:t>
            </a:r>
          </a:p>
          <a:p>
            <a:pPr marL="623888" lvl="2" indent="-247650" algn="just">
              <a:buFont typeface="+mj-lt"/>
              <a:buAutoNum type="arabicPeriod"/>
            </a:pPr>
            <a:r>
              <a:rPr lang="en-US" sz="1700" dirty="0">
                <a:latin typeface="Cambria" panose="02040503050406030204" pitchFamily="18" charset="0"/>
                <a:ea typeface="Cambria" panose="02040503050406030204" pitchFamily="18" charset="0"/>
              </a:rPr>
              <a:t>Data Transfer</a:t>
            </a:r>
          </a:p>
          <a:p>
            <a:pPr marL="623888" lvl="2" indent="-247650" algn="just">
              <a:buFont typeface="+mj-lt"/>
              <a:buAutoNum type="arabicPeriod"/>
            </a:pPr>
            <a:r>
              <a:rPr lang="en-US" sz="1700" dirty="0">
                <a:latin typeface="Cambria" panose="02040503050406030204" pitchFamily="18" charset="0"/>
                <a:ea typeface="Cambria" panose="02040503050406030204" pitchFamily="18" charset="0"/>
              </a:rPr>
              <a:t>User Interface</a:t>
            </a:r>
          </a:p>
          <a:p>
            <a:pPr marL="623888" lvl="2" indent="-247650" algn="just">
              <a:buFont typeface="+mj-lt"/>
              <a:buAutoNum type="arabicPeriod"/>
            </a:pPr>
            <a:r>
              <a:rPr lang="en-US" sz="1700" dirty="0">
                <a:latin typeface="Cambria" panose="02040503050406030204" pitchFamily="18" charset="0"/>
                <a:ea typeface="Cambria" panose="02040503050406030204" pitchFamily="18" charset="0"/>
              </a:rPr>
              <a:t>Connection management</a:t>
            </a:r>
          </a:p>
          <a:p>
            <a:pPr marL="623888" lvl="2" indent="-247650" algn="just">
              <a:buFont typeface="+mj-lt"/>
              <a:buAutoNum type="arabicPeriod"/>
            </a:pPr>
            <a:r>
              <a:rPr lang="en-US" sz="1700" dirty="0">
                <a:latin typeface="Cambria" panose="02040503050406030204" pitchFamily="18" charset="0"/>
                <a:ea typeface="Cambria" panose="02040503050406030204" pitchFamily="18" charset="0"/>
              </a:rPr>
              <a:t>Status reporting</a:t>
            </a:r>
          </a:p>
          <a:p>
            <a:pPr marL="623888" lvl="2" indent="-247650" algn="just">
              <a:buFont typeface="+mj-lt"/>
              <a:buAutoNum type="arabicPeriod"/>
            </a:pPr>
            <a:r>
              <a:rPr lang="en-US" sz="1700" dirty="0">
                <a:latin typeface="Cambria" panose="02040503050406030204" pitchFamily="18" charset="0"/>
                <a:ea typeface="Cambria" panose="02040503050406030204" pitchFamily="18" charset="0"/>
              </a:rPr>
              <a:t>Security</a:t>
            </a:r>
          </a:p>
        </p:txBody>
      </p:sp>
    </p:spTree>
    <p:extLst>
      <p:ext uri="{BB962C8B-B14F-4D97-AF65-F5344CB8AC3E}">
        <p14:creationId xmlns="" xmlns:p14="http://schemas.microsoft.com/office/powerpoint/2010/main" val="36945093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Congestion Control</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6868"/>
            <a:ext cx="8907922" cy="3323957"/>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Cause of congestion:</a:t>
            </a: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At any node if all of a sudden streams of packets begin arriving on three or more links and all needed the same output link, there is a queue of packet for outgoing channel.</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other cause of congestion is slow processor speed. If the router’s CPU speed is slow and performing tasks like queuing buffers, table updating etc.</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bandwidth of the links are also important in congestion. The links to be used must be of high bandwidth to avoid the congestion.</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When the arrival of the packets are not uniform i.e., when the traffic is </a:t>
            </a:r>
            <a:r>
              <a:rPr lang="en-US" sz="1700" dirty="0" err="1">
                <a:latin typeface="Cambria" panose="02040503050406030204" pitchFamily="18" charset="0"/>
                <a:ea typeface="Cambria" panose="02040503050406030204" pitchFamily="18" charset="0"/>
              </a:rPr>
              <a:t>bursty</a:t>
            </a:r>
            <a:r>
              <a:rPr lang="en-US" sz="1700" dirty="0">
                <a:latin typeface="Cambria" panose="02040503050406030204" pitchFamily="18" charset="0"/>
                <a:ea typeface="Cambria" panose="02040503050406030204" pitchFamily="18" charset="0"/>
              </a:rPr>
              <a:t>.</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p:txBody>
      </p:sp>
    </p:spTree>
    <p:extLst>
      <p:ext uri="{BB962C8B-B14F-4D97-AF65-F5344CB8AC3E}">
        <p14:creationId xmlns="" xmlns:p14="http://schemas.microsoft.com/office/powerpoint/2010/main" val="30897146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Congestion Control</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6868"/>
            <a:ext cx="8907922" cy="3323957"/>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General principles of congestion control:</a:t>
            </a:r>
          </a:p>
          <a:p>
            <a:pPr marL="357188" lvl="2" indent="-285750"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It divides in two parts: Open loop and Closed loop</a:t>
            </a:r>
          </a:p>
          <a:p>
            <a:pPr marL="357188" lvl="2" indent="-285750"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357188" lvl="2" indent="-285750"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Open loop: Tools for doing open loop control include deciding when to accept new traffic, deciding when to discard packets and which ones, and making scheduling decisions at various points in the network.</a:t>
            </a:r>
          </a:p>
          <a:p>
            <a:pPr marL="357188" lvl="2" indent="-285750" algn="just">
              <a:buFont typeface="Wingdings" panose="05000000000000000000" pitchFamily="2" charset="2"/>
              <a:buChar char="q"/>
            </a:pPr>
            <a:endParaRPr lang="en-US" sz="1700" b="1" dirty="0">
              <a:latin typeface="Cambria" panose="02040503050406030204" pitchFamily="18" charset="0"/>
              <a:ea typeface="Cambria" panose="02040503050406030204" pitchFamily="18" charset="0"/>
            </a:endParaRPr>
          </a:p>
          <a:p>
            <a:pPr marL="357188" lvl="2" indent="-285750"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Closed loop: This approach has three parts when applied to congestion control:</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Monitor the system to detect when and where congestion occurs.</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Pass this information to places where action can be taken.</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Adjust system operation to correct the problem.</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p:txBody>
      </p:sp>
    </p:spTree>
    <p:extLst>
      <p:ext uri="{BB962C8B-B14F-4D97-AF65-F5344CB8AC3E}">
        <p14:creationId xmlns="" xmlns:p14="http://schemas.microsoft.com/office/powerpoint/2010/main" val="3690749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Congestion Control</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6868"/>
            <a:ext cx="8907922" cy="3323957"/>
          </a:xfrm>
          <a:prstGeom prst="rect">
            <a:avLst/>
          </a:prstGeom>
          <a:noFill/>
          <a:ln>
            <a:noFill/>
          </a:ln>
        </p:spPr>
        <p:txBody>
          <a:bodyPr spcFirstLastPara="1" wrap="square" lIns="91425" tIns="91425" rIns="91425" bIns="91425" anchor="t" anchorCtr="0">
            <a:spAutoFit/>
          </a:bodyPr>
          <a:lstStyle/>
          <a:p>
            <a:pPr marL="268288" lvl="2" indent="-196850"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TCP uses a form of end to end flow control.</a:t>
            </a:r>
          </a:p>
          <a:p>
            <a:pPr marL="268288" lvl="2" indent="-196850"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68288" lvl="2" indent="-196850"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Both the sender and the receiver agree on a common window size for packet flow</a:t>
            </a:r>
          </a:p>
          <a:p>
            <a:pPr marL="268288" lvl="2" indent="-196850"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68288" lvl="2" indent="-196850"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window size represents the number of bytes that the source can send at a time.</a:t>
            </a:r>
          </a:p>
          <a:p>
            <a:pPr marL="268288" lvl="2" indent="-196850"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68288" lvl="2" indent="-196850"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window size varies according to the condition of traffic in the network to avoid congestion.</a:t>
            </a:r>
          </a:p>
          <a:p>
            <a:pPr marL="268288" lvl="2" indent="-196850"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68288" lvl="2" indent="-196850"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TCP has main two congestion control method:</a:t>
            </a:r>
          </a:p>
          <a:p>
            <a:pPr marL="623888"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Additive increase</a:t>
            </a:r>
          </a:p>
          <a:p>
            <a:pPr marL="623888"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Slow start</a:t>
            </a:r>
          </a:p>
        </p:txBody>
      </p:sp>
    </p:spTree>
    <p:extLst>
      <p:ext uri="{BB962C8B-B14F-4D97-AF65-F5344CB8AC3E}">
        <p14:creationId xmlns="" xmlns:p14="http://schemas.microsoft.com/office/powerpoint/2010/main" val="22958557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Congestion Control</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6868"/>
            <a:ext cx="8907922" cy="2416016"/>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Additive increase:</a:t>
            </a:r>
          </a:p>
          <a:p>
            <a:pPr marL="357188"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It is also known as </a:t>
            </a: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additive increase, multiplicative decrease </a:t>
            </a:r>
            <a:r>
              <a:rPr lang="en-US" sz="1600" dirty="0">
                <a:latin typeface="Cambria" panose="02040503050406030204" pitchFamily="18" charset="0"/>
                <a:ea typeface="Cambria" panose="02040503050406030204" pitchFamily="18" charset="0"/>
              </a:rPr>
              <a:t>(AIMD).</a:t>
            </a:r>
          </a:p>
          <a:p>
            <a:pPr marL="357188"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357188"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TCP maintains a new variable for each connection, called congestion window, which is also used by the source to limit how much data it is allowed to have in transit at a given time.</a:t>
            </a:r>
          </a:p>
          <a:p>
            <a:pPr marL="357188"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357188"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congestion window represents the amount of data, in bytes.</a:t>
            </a:r>
          </a:p>
          <a:p>
            <a:pPr marL="357188"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357188"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Figure shows the additive increase control for TCP congestion.</a:t>
            </a:r>
          </a:p>
        </p:txBody>
      </p:sp>
      <p:pic>
        <p:nvPicPr>
          <p:cNvPr id="2" name="Picture 2">
            <a:extLst>
              <a:ext uri="{FF2B5EF4-FFF2-40B4-BE49-F238E27FC236}">
                <a16:creationId xmlns="" xmlns:a16="http://schemas.microsoft.com/office/drawing/2014/main" id="{12B302C2-2222-FEAC-31C8-53559C737D92}"/>
              </a:ext>
            </a:extLst>
          </p:cNvPr>
          <p:cNvPicPr>
            <a:picLocks noChangeAspect="1" noChangeArrowheads="1"/>
          </p:cNvPicPr>
          <p:nvPr/>
        </p:nvPicPr>
        <p:blipFill>
          <a:blip r:embed="rId6"/>
          <a:srcRect/>
          <a:stretch>
            <a:fillRect/>
          </a:stretch>
        </p:blipFill>
        <p:spPr bwMode="auto">
          <a:xfrm>
            <a:off x="1175658" y="3252649"/>
            <a:ext cx="6995886" cy="1741173"/>
          </a:xfrm>
          <a:prstGeom prst="rect">
            <a:avLst/>
          </a:prstGeom>
          <a:noFill/>
          <a:ln w="9525">
            <a:noFill/>
            <a:miter lim="800000"/>
            <a:headEnd/>
            <a:tailEnd/>
          </a:ln>
          <a:effectLst/>
        </p:spPr>
      </p:pic>
    </p:spTree>
    <p:extLst>
      <p:ext uri="{BB962C8B-B14F-4D97-AF65-F5344CB8AC3E}">
        <p14:creationId xmlns="" xmlns:p14="http://schemas.microsoft.com/office/powerpoint/2010/main" val="27238396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Congestion Control</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6868"/>
            <a:ext cx="8907922" cy="1831240"/>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Additive increase:</a:t>
            </a:r>
          </a:p>
          <a:p>
            <a:pPr marL="357188" lvl="2" indent="-285750" algn="just">
              <a:buFont typeface="Arial" panose="020B0604020202020204" pitchFamily="34" charset="0"/>
              <a:buChar char="•"/>
            </a:pPr>
            <a:r>
              <a:rPr lang="en-US" sz="1800" dirty="0">
                <a:latin typeface="Cambria" panose="02040503050406030204" pitchFamily="18" charset="0"/>
                <a:ea typeface="Cambria" panose="02040503050406030204" pitchFamily="18" charset="0"/>
              </a:rPr>
              <a:t>AIMD performs a slow increase in the congestion window size when the congestion in the network decreases and a fast drop in the window size when congestion increase.</a:t>
            </a:r>
          </a:p>
          <a:p>
            <a:pPr marL="357188" lvl="2" indent="-285750" algn="just">
              <a:buFont typeface="Arial" panose="020B0604020202020204" pitchFamily="34" charset="0"/>
              <a:buChar char="•"/>
            </a:pPr>
            <a:endParaRPr lang="en-US" sz="1800" dirty="0">
              <a:latin typeface="Cambria" panose="02040503050406030204" pitchFamily="18" charset="0"/>
              <a:ea typeface="Cambria" panose="02040503050406030204" pitchFamily="18" charset="0"/>
            </a:endParaRPr>
          </a:p>
          <a:p>
            <a:pPr marL="357188" lvl="2" indent="-285750" algn="just">
              <a:buFont typeface="Arial" panose="020B0604020202020204" pitchFamily="34" charset="0"/>
              <a:buChar char="•"/>
            </a:pPr>
            <a:r>
              <a:rPr lang="en-IN" sz="1800" dirty="0">
                <a:latin typeface="Times New Roman" pitchFamily="18" charset="0"/>
                <a:cs typeface="Times New Roman" pitchFamily="18" charset="0"/>
              </a:rPr>
              <a:t>The challenges in TCP congestion control is window size varies, based on traffic condition in the network.</a:t>
            </a:r>
            <a:endParaRPr lang="en-US" sz="1800" dirty="0">
              <a:latin typeface="Cambria" panose="02040503050406030204" pitchFamily="18" charset="0"/>
              <a:ea typeface="Cambria" panose="02040503050406030204" pitchFamily="18" charset="0"/>
            </a:endParaRPr>
          </a:p>
        </p:txBody>
      </p:sp>
      <p:pic>
        <p:nvPicPr>
          <p:cNvPr id="2" name="Picture 2">
            <a:extLst>
              <a:ext uri="{FF2B5EF4-FFF2-40B4-BE49-F238E27FC236}">
                <a16:creationId xmlns="" xmlns:a16="http://schemas.microsoft.com/office/drawing/2014/main" id="{5359416E-EE1E-851D-7DEE-1CA78A15D7B4}"/>
              </a:ext>
            </a:extLst>
          </p:cNvPr>
          <p:cNvPicPr>
            <a:picLocks noChangeAspect="1" noChangeArrowheads="1"/>
          </p:cNvPicPr>
          <p:nvPr/>
        </p:nvPicPr>
        <p:blipFill>
          <a:blip r:embed="rId6"/>
          <a:srcRect/>
          <a:stretch>
            <a:fillRect/>
          </a:stretch>
        </p:blipFill>
        <p:spPr bwMode="auto">
          <a:xfrm>
            <a:off x="1175658" y="2764913"/>
            <a:ext cx="6995886" cy="1855107"/>
          </a:xfrm>
          <a:prstGeom prst="rect">
            <a:avLst/>
          </a:prstGeom>
          <a:noFill/>
          <a:ln w="9525">
            <a:noFill/>
            <a:miter lim="800000"/>
            <a:headEnd/>
            <a:tailEnd/>
          </a:ln>
          <a:effectLst/>
        </p:spPr>
      </p:pic>
    </p:spTree>
    <p:extLst>
      <p:ext uri="{BB962C8B-B14F-4D97-AF65-F5344CB8AC3E}">
        <p14:creationId xmlns="" xmlns:p14="http://schemas.microsoft.com/office/powerpoint/2010/main" val="34032821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Congestion Control</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6868"/>
            <a:ext cx="8907922" cy="1754296"/>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Slow start method:</a:t>
            </a:r>
          </a:p>
          <a:p>
            <a:pPr marL="357188" lvl="2" indent="-285750"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Slow start method increases the congestion window size non linearly and in most cases exponentially, as compared to the linear increase in additive increase.</a:t>
            </a:r>
          </a:p>
          <a:p>
            <a:pPr marL="357188" lvl="2" indent="-285750"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357188" lvl="2" indent="-285750"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Figure shows the slow start method. In this method, the congestion window is again interpreted in packets instead of bytes.</a:t>
            </a:r>
          </a:p>
        </p:txBody>
      </p:sp>
      <p:pic>
        <p:nvPicPr>
          <p:cNvPr id="2" name="Picture 2">
            <a:extLst>
              <a:ext uri="{FF2B5EF4-FFF2-40B4-BE49-F238E27FC236}">
                <a16:creationId xmlns="" xmlns:a16="http://schemas.microsoft.com/office/drawing/2014/main" id="{5CC724E0-7138-50BA-E074-133847E6B892}"/>
              </a:ext>
            </a:extLst>
          </p:cNvPr>
          <p:cNvPicPr>
            <a:picLocks noChangeAspect="1" noChangeArrowheads="1"/>
          </p:cNvPicPr>
          <p:nvPr/>
        </p:nvPicPr>
        <p:blipFill>
          <a:blip r:embed="rId6"/>
          <a:srcRect/>
          <a:stretch>
            <a:fillRect/>
          </a:stretch>
        </p:blipFill>
        <p:spPr bwMode="auto">
          <a:xfrm>
            <a:off x="1485755" y="3200590"/>
            <a:ext cx="6165039" cy="1794322"/>
          </a:xfrm>
          <a:prstGeom prst="rect">
            <a:avLst/>
          </a:prstGeom>
          <a:noFill/>
          <a:ln w="9525">
            <a:noFill/>
            <a:miter lim="800000"/>
            <a:headEnd/>
            <a:tailEnd/>
          </a:ln>
          <a:effectLst/>
        </p:spPr>
      </p:pic>
    </p:spTree>
    <p:extLst>
      <p:ext uri="{BB962C8B-B14F-4D97-AF65-F5344CB8AC3E}">
        <p14:creationId xmlns="" xmlns:p14="http://schemas.microsoft.com/office/powerpoint/2010/main" val="34868080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Congestion Control</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6868"/>
            <a:ext cx="8907922" cy="2539126"/>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Slow start method:</a:t>
            </a:r>
          </a:p>
          <a:p>
            <a:pPr marL="357188" lvl="2" indent="-285750"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Source initially sets the congestion window to one packet. When its corresponding acknowledgement arrives, the source sets the congestion window to two packets.</a:t>
            </a:r>
          </a:p>
          <a:p>
            <a:pPr marL="357188" lvl="2" indent="-285750"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357188" lvl="2" indent="-285750"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Now, the source sends two packets. On receiving the two acknowledgements, TCP sets the congestion window size to 4.</a:t>
            </a:r>
          </a:p>
          <a:p>
            <a:pPr marL="357188" lvl="2" indent="-285750"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357188" lvl="2" indent="-285750"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slow start method is normally used</a:t>
            </a:r>
          </a:p>
          <a:p>
            <a:pPr marL="623888"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Just after a TCP connection is setup.</a:t>
            </a:r>
          </a:p>
        </p:txBody>
      </p:sp>
      <p:pic>
        <p:nvPicPr>
          <p:cNvPr id="2" name="Picture 2">
            <a:extLst>
              <a:ext uri="{FF2B5EF4-FFF2-40B4-BE49-F238E27FC236}">
                <a16:creationId xmlns="" xmlns:a16="http://schemas.microsoft.com/office/drawing/2014/main" id="{5CC724E0-7138-50BA-E074-133847E6B892}"/>
              </a:ext>
            </a:extLst>
          </p:cNvPr>
          <p:cNvPicPr>
            <a:picLocks noChangeAspect="1" noChangeArrowheads="1"/>
          </p:cNvPicPr>
          <p:nvPr/>
        </p:nvPicPr>
        <p:blipFill>
          <a:blip r:embed="rId6"/>
          <a:srcRect/>
          <a:stretch>
            <a:fillRect/>
          </a:stretch>
        </p:blipFill>
        <p:spPr bwMode="auto">
          <a:xfrm>
            <a:off x="1522257" y="3221837"/>
            <a:ext cx="6092036" cy="1773075"/>
          </a:xfrm>
          <a:prstGeom prst="rect">
            <a:avLst/>
          </a:prstGeom>
          <a:noFill/>
          <a:ln w="9525">
            <a:noFill/>
            <a:miter lim="800000"/>
            <a:headEnd/>
            <a:tailEnd/>
          </a:ln>
          <a:effectLst/>
        </p:spPr>
      </p:pic>
    </p:spTree>
    <p:extLst>
      <p:ext uri="{BB962C8B-B14F-4D97-AF65-F5344CB8AC3E}">
        <p14:creationId xmlns="" xmlns:p14="http://schemas.microsoft.com/office/powerpoint/2010/main" val="16436940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Flow Control vs Congestion Control</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pic>
        <p:nvPicPr>
          <p:cNvPr id="3" name="Picture 2">
            <a:extLst>
              <a:ext uri="{FF2B5EF4-FFF2-40B4-BE49-F238E27FC236}">
                <a16:creationId xmlns="" xmlns:a16="http://schemas.microsoft.com/office/drawing/2014/main" id="{7A4DEB03-3EE2-3C59-FF22-6365DD42D09C}"/>
              </a:ext>
            </a:extLst>
          </p:cNvPr>
          <p:cNvPicPr>
            <a:picLocks noChangeAspect="1"/>
          </p:cNvPicPr>
          <p:nvPr/>
        </p:nvPicPr>
        <p:blipFill>
          <a:blip r:embed="rId6"/>
          <a:stretch>
            <a:fillRect/>
          </a:stretch>
        </p:blipFill>
        <p:spPr>
          <a:xfrm>
            <a:off x="116114" y="688589"/>
            <a:ext cx="8940800" cy="4268574"/>
          </a:xfrm>
          <a:prstGeom prst="rect">
            <a:avLst/>
          </a:prstGeom>
        </p:spPr>
      </p:pic>
    </p:spTree>
    <p:extLst>
      <p:ext uri="{BB962C8B-B14F-4D97-AF65-F5344CB8AC3E}">
        <p14:creationId xmlns="" xmlns:p14="http://schemas.microsoft.com/office/powerpoint/2010/main" val="26526565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27"/>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33" name="Google Shape;233;p27"/>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238" name="Google Shape;238;p27"/>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2" name="TextBox 1">
            <a:extLst>
              <a:ext uri="{FF2B5EF4-FFF2-40B4-BE49-F238E27FC236}">
                <a16:creationId xmlns="" xmlns:a16="http://schemas.microsoft.com/office/drawing/2014/main" id="{0681B4C3-A655-3DF8-0C46-F4245930F0CF}"/>
              </a:ext>
            </a:extLst>
          </p:cNvPr>
          <p:cNvSpPr txBox="1"/>
          <p:nvPr/>
        </p:nvSpPr>
        <p:spPr>
          <a:xfrm rot="20350206">
            <a:off x="5253926" y="2154265"/>
            <a:ext cx="1425844" cy="1077218"/>
          </a:xfrm>
          <a:prstGeom prst="rect">
            <a:avLst/>
          </a:prstGeom>
          <a:noFill/>
        </p:spPr>
        <p:txBody>
          <a:bodyPr wrap="square" rtlCol="0">
            <a:spAutoFit/>
          </a:bodyPr>
          <a:lstStyle/>
          <a:p>
            <a:pPr algn="ctr"/>
            <a:r>
              <a:rPr lang="en-IN" sz="3200" b="1" dirty="0">
                <a:solidFill>
                  <a:srgbClr val="00B0F0"/>
                </a:solidFill>
                <a:latin typeface="Comic Sans MS" panose="030F0702030302020204" pitchFamily="66" charset="0"/>
              </a:rPr>
              <a:t>Thank</a:t>
            </a:r>
          </a:p>
          <a:p>
            <a:pPr algn="ctr"/>
            <a:r>
              <a:rPr lang="en-IN" sz="3200" b="1" dirty="0">
                <a:solidFill>
                  <a:srgbClr val="00B0F0"/>
                </a:solidFill>
                <a:latin typeface="Comic Sans MS" panose="030F0702030302020204" pitchFamily="66" charset="0"/>
              </a:rPr>
              <a:t>You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a:solidFill>
                  <a:srgbClr val="00A4B6"/>
                </a:solidFill>
                <a:latin typeface="Cambria" panose="02040503050406030204" pitchFamily="18" charset="0"/>
                <a:ea typeface="Cambria" panose="02040503050406030204" pitchFamily="18" charset="0"/>
                <a:cs typeface="Proxima Nova"/>
                <a:sym typeface="Proxima Nova"/>
              </a:rPr>
              <a:t>Service of Transport Layer</a:t>
            </a:r>
            <a:endParaRPr lang="en-US"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647358"/>
            <a:ext cx="8873656" cy="4370397"/>
          </a:xfrm>
          <a:prstGeom prst="rect">
            <a:avLst/>
          </a:prstGeom>
          <a:noFill/>
          <a:ln>
            <a:noFill/>
          </a:ln>
        </p:spPr>
        <p:txBody>
          <a:bodyPr spcFirstLastPara="1" wrap="square" lIns="91425" tIns="91425" rIns="91425" bIns="91425" anchor="t" anchorCtr="0">
            <a:spAutoFit/>
          </a:bodyPr>
          <a:lstStyle/>
          <a:p>
            <a:pPr marL="414338" lvl="2" indent="-342900" algn="just">
              <a:buFont typeface="+mj-lt"/>
              <a:buAutoNum type="arabicPeriod"/>
            </a:pPr>
            <a:r>
              <a:rPr lang="en-US" sz="1700" b="1" dirty="0">
                <a:latin typeface="Cambria" panose="02040503050406030204" pitchFamily="18" charset="0"/>
                <a:ea typeface="Cambria" panose="02040503050406030204" pitchFamily="18" charset="0"/>
              </a:rPr>
              <a:t>Types of service</a:t>
            </a:r>
          </a:p>
          <a:p>
            <a:pPr marL="414338" lvl="2" indent="-342900"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It provides two types of services connection-oriented and connectionless.</a:t>
            </a:r>
          </a:p>
          <a:p>
            <a:pPr marL="414338" lvl="2" indent="-342900"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A connection-oriented service provides for the establishment, maintenance and termination of a logical connection between transport service users.</a:t>
            </a:r>
          </a:p>
          <a:p>
            <a:pPr marL="414338" lvl="2" indent="-342900"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connection-oriented allows features such as flow control, error control and reliable delivery.</a:t>
            </a:r>
          </a:p>
          <a:p>
            <a:pPr marL="414338" lvl="2" indent="-342900" algn="just">
              <a:buFont typeface="+mj-lt"/>
              <a:buAutoNum type="arabicPeriod"/>
            </a:pPr>
            <a:endParaRPr lang="en-US" sz="1700" dirty="0">
              <a:latin typeface="Cambria" panose="02040503050406030204" pitchFamily="18" charset="0"/>
              <a:ea typeface="Cambria" panose="02040503050406030204" pitchFamily="18" charset="0"/>
            </a:endParaRPr>
          </a:p>
          <a:p>
            <a:pPr marL="414338" lvl="2" indent="-342900" algn="just">
              <a:buFont typeface="+mj-lt"/>
              <a:buAutoNum type="arabicPeriod" startAt="2"/>
            </a:pPr>
            <a:r>
              <a:rPr lang="en-US" sz="1700" b="1" dirty="0">
                <a:latin typeface="Cambria" panose="02040503050406030204" pitchFamily="18" charset="0"/>
                <a:ea typeface="Cambria" panose="02040503050406030204" pitchFamily="18" charset="0"/>
              </a:rPr>
              <a:t>Quality of service</a:t>
            </a:r>
          </a:p>
          <a:p>
            <a:pPr marL="414338" lvl="2" indent="-342900"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transport protocol entity should allow the transport service user to specify the quality of transmission service to be provided. Following are the transport layer quality of services parameter:</a:t>
            </a:r>
          </a:p>
          <a:p>
            <a:pPr marL="987425" lvl="2" indent="-342900" algn="just">
              <a:buFont typeface="Courier New" panose="02070309020205020404" pitchFamily="49" charset="0"/>
              <a:buChar char="o"/>
            </a:pPr>
            <a:r>
              <a:rPr lang="en-US" sz="1700" dirty="0">
                <a:latin typeface="Cambria" panose="02040503050406030204" pitchFamily="18" charset="0"/>
                <a:ea typeface="Cambria" panose="02040503050406030204" pitchFamily="18" charset="0"/>
              </a:rPr>
              <a:t>Error and loss levels</a:t>
            </a:r>
          </a:p>
          <a:p>
            <a:pPr marL="987425" lvl="2" indent="-342900" algn="just">
              <a:buFont typeface="Courier New" panose="02070309020205020404" pitchFamily="49" charset="0"/>
              <a:buChar char="o"/>
            </a:pPr>
            <a:r>
              <a:rPr lang="en-US" sz="1700" dirty="0">
                <a:latin typeface="Cambria" panose="02040503050406030204" pitchFamily="18" charset="0"/>
                <a:ea typeface="Cambria" panose="02040503050406030204" pitchFamily="18" charset="0"/>
              </a:rPr>
              <a:t>Desired average and maximum delay</a:t>
            </a:r>
          </a:p>
          <a:p>
            <a:pPr marL="987425" lvl="2" indent="-342900" algn="just">
              <a:buFont typeface="Courier New" panose="02070309020205020404" pitchFamily="49" charset="0"/>
              <a:buChar char="o"/>
            </a:pPr>
            <a:r>
              <a:rPr lang="en-US" sz="1700" dirty="0">
                <a:latin typeface="Cambria" panose="02040503050406030204" pitchFamily="18" charset="0"/>
                <a:ea typeface="Cambria" panose="02040503050406030204" pitchFamily="18" charset="0"/>
              </a:rPr>
              <a:t>Throughput</a:t>
            </a:r>
          </a:p>
          <a:p>
            <a:pPr marL="987425" lvl="2" indent="-342900" algn="just">
              <a:buFont typeface="Courier New" panose="02070309020205020404" pitchFamily="49" charset="0"/>
              <a:buChar char="o"/>
            </a:pPr>
            <a:r>
              <a:rPr lang="en-US" sz="1700" dirty="0">
                <a:latin typeface="Cambria" panose="02040503050406030204" pitchFamily="18" charset="0"/>
                <a:ea typeface="Cambria" panose="02040503050406030204" pitchFamily="18" charset="0"/>
              </a:rPr>
              <a:t>Priority level</a:t>
            </a:r>
          </a:p>
          <a:p>
            <a:pPr marL="987425" lvl="2" indent="-342900" algn="just">
              <a:buFont typeface="Courier New" panose="02070309020205020404" pitchFamily="49" charset="0"/>
              <a:buChar char="o"/>
            </a:pPr>
            <a:r>
              <a:rPr lang="en-US" sz="1700" dirty="0">
                <a:latin typeface="Cambria" panose="02040503050406030204" pitchFamily="18" charset="0"/>
                <a:ea typeface="Cambria" panose="02040503050406030204" pitchFamily="18" charset="0"/>
              </a:rPr>
              <a:t>Quickly recover from difficulties</a:t>
            </a:r>
          </a:p>
        </p:txBody>
      </p:sp>
    </p:spTree>
    <p:extLst>
      <p:ext uri="{BB962C8B-B14F-4D97-AF65-F5344CB8AC3E}">
        <p14:creationId xmlns="" xmlns:p14="http://schemas.microsoft.com/office/powerpoint/2010/main" val="150957953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16098</TotalTime>
  <Words>5070</Words>
  <Application>Microsoft Office PowerPoint</Application>
  <PresentationFormat>On-screen Show (16:9)</PresentationFormat>
  <Paragraphs>567</Paragraphs>
  <Slides>88</Slides>
  <Notes>88</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88</vt:i4>
      </vt:variant>
    </vt:vector>
  </HeadingPairs>
  <TitlesOfParts>
    <vt:vector size="100" baseType="lpstr">
      <vt:lpstr>Arial</vt:lpstr>
      <vt:lpstr>Proxima Nova</vt:lpstr>
      <vt:lpstr>Cambria</vt:lpstr>
      <vt:lpstr>Times New Roman</vt:lpstr>
      <vt:lpstr>Courier New</vt:lpstr>
      <vt:lpstr>Wingdings</vt:lpstr>
      <vt:lpstr>Calibri</vt:lpstr>
      <vt:lpstr>Shruti</vt:lpstr>
      <vt:lpstr>Roboto Condensed</vt:lpstr>
      <vt:lpstr>Wingdings 3</vt:lpstr>
      <vt:lpstr>Comic Sans MS</vt:lpstr>
      <vt:lpstr>Simple Light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cp:lastModifiedBy>
  <cp:revision>1167</cp:revision>
  <dcterms:modified xsi:type="dcterms:W3CDTF">2024-02-13T05:11:32Z</dcterms:modified>
</cp:coreProperties>
</file>